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03_77E796D9.xml" ContentType="application/vnd.ms-powerpoint.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7" r:id="rId3"/>
    <p:sldId id="257" r:id="rId4"/>
    <p:sldId id="258" r:id="rId5"/>
    <p:sldId id="259" r:id="rId6"/>
    <p:sldId id="262" r:id="rId7"/>
    <p:sldId id="260" r:id="rId8"/>
    <p:sldId id="261" r:id="rId9"/>
    <p:sldId id="263" r:id="rId10"/>
    <p:sldId id="268" r:id="rId11"/>
    <p:sldId id="264" r:id="rId12"/>
    <p:sldId id="265" r:id="rId13"/>
    <p:sldId id="266"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9144000"/>
  <p:defaultTex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AD93846-6B37-B46F-55E1-E9D975BF7BC2}" name="teacherkariss@gmail.com" initials="te" userId="S::urn:spo:guest#teacherkariss@gmail.com::" providerId="AD"/>
  <p188:author id="{92D83270-85C4-3F6C-1914-08E078B03A62}" name="Kevin Chege" initials="KC" userId="S::kevogt_outlook.com#ext#@kenyaeducationnetwork.onmicrosoft.com::65a42d38-cc8b-4677-9e65-c5f7305f86c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87258E-1BA2-88F2-7055-21889E665258}" v="2" dt="2025-11-03T01:38:56.9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3768" autoAdjust="0"/>
  </p:normalViewPr>
  <p:slideViewPr>
    <p:cSldViewPr snapToGrid="0" showGuides="1">
      <p:cViewPr varScale="1">
        <p:scale>
          <a:sx n="67" d="100"/>
          <a:sy n="67" d="100"/>
        </p:scale>
        <p:origin x="1248"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acherkariss@gmail.com" userId="S::urn:spo:guest#teacherkariss@gmail.com::" providerId="AD" clId="Web-{4687258E-1BA2-88F2-7055-21889E665258}"/>
    <pc:docChg chg="mod">
      <pc:chgData name="teacherkariss@gmail.com" userId="S::urn:spo:guest#teacherkariss@gmail.com::" providerId="AD" clId="Web-{4687258E-1BA2-88F2-7055-21889E665258}" dt="2025-11-03T01:38:56.998" v="0"/>
      <pc:docMkLst>
        <pc:docMk/>
      </pc:docMkLst>
    </pc:docChg>
  </pc:docChgLst>
</pc:chgInfo>
</file>

<file path=ppt/comments/modernComment_103_77E796D9.xml><?xml version="1.0" encoding="utf-8"?>
<p188:cmLst xmlns:a="http://schemas.openxmlformats.org/drawingml/2006/main" xmlns:r="http://schemas.openxmlformats.org/officeDocument/2006/relationships" xmlns:p188="http://schemas.microsoft.com/office/powerpoint/2018/8/main">
  <p188:cm id="{08D08DB9-1696-4F1A-BA15-7C2746DBDC7E}" authorId="{92D83270-85C4-3F6C-1914-08E078B03A62}" created="2025-09-05T08:04:53.870">
    <ac:txMkLst xmlns:ac="http://schemas.microsoft.com/office/drawing/2013/main/command">
      <pc:docMk xmlns:pc="http://schemas.microsoft.com/office/powerpoint/2013/main/command"/>
      <pc:sldMk xmlns:pc="http://schemas.microsoft.com/office/powerpoint/2013/main/command" cId="2011666137" sldId="259"/>
      <ac:spMk id="3" creationId="{5693634A-DE32-900F-6010-EF21465597F5}"/>
      <ac:txMk cp="58" len="10">
        <ac:context len="426" hash="2454846720"/>
      </ac:txMk>
    </ac:txMkLst>
    <p188:pos x="9896354" y="289367"/>
    <p188:replyLst>
      <p188:reply id="{0C01CAB0-5219-459B-823B-28B40868D3E6}" authorId="{7AD93846-6B37-B46F-55E1-E9D975BF7BC2}" created="2025-11-03T01:38:56.998">
        <p188:txBody>
          <a:bodyPr/>
          <a:lstStyle/>
          <a:p>
            <a:r>
              <a:rPr lang="en-US"/>
              <a:t>Hello Kev, I realised that I submitted the wrong document for this topic. I will resend the correct one. </a:t>
            </a:r>
          </a:p>
        </p188:txBody>
      </p188:reply>
    </p188:replyLst>
    <p188:txBody>
      <a:bodyPr/>
      <a:lstStyle/>
      <a:p>
        <a:r>
          <a:rPr lang="en-US"/>
          <a:t>changed to documentation prefix</a:t>
        </a:r>
      </a:p>
    </p188:txBody>
    <p188:extLst>
      <p:ext xmlns:p="http://schemas.openxmlformats.org/presentationml/2006/main" uri="{57CB4572-C831-44C2-8A1C-0ADB6CCDFE69}">
        <p223:reactions xmlns:p223="http://schemas.microsoft.com/office/powerpoint/2022/03/main">
          <p223:rxn type="👍">
            <p223:instance time="2025-09-05T08:05:08.886" authorId="{92D83270-85C4-3F6C-1914-08E078B03A62}"/>
          </p223:rxn>
        </p223:reactions>
      </p:ext>
    </p188:extLst>
  </p188:cm>
  <p188:cm id="{B743C0D0-5442-408C-9545-740E03D947F2}" authorId="{92D83270-85C4-3F6C-1914-08E078B03A62}" created="2025-09-05T08:05:08.793">
    <ac:txMkLst xmlns:ac="http://schemas.microsoft.com/office/drawing/2013/main/command">
      <pc:docMk xmlns:pc="http://schemas.microsoft.com/office/powerpoint/2013/main/command"/>
      <pc:sldMk xmlns:pc="http://schemas.microsoft.com/office/powerpoint/2013/main/command" cId="2011666137" sldId="259"/>
      <ac:spMk id="3" creationId="{5693634A-DE32-900F-6010-EF21465597F5}"/>
      <ac:txMk cp="415" len="10">
        <ac:context len="426" hash="2454846720"/>
      </ac:txMk>
    </ac:txMkLst>
    <p188:pos x="1745848" y="3366303"/>
    <p188:txBody>
      <a:bodyPr/>
      <a:lstStyle/>
      <a:p>
        <a:r>
          <a:rPr lang="en-US"/>
          <a:t>inncomplete?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K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CDB73-F418-4F46-8F89-FBDCD3B6DD9E}" type="datetimeFigureOut">
              <a:rPr lang="en-KE" smtClean="0"/>
              <a:t>11/02/2025</a:t>
            </a:fld>
            <a:endParaRPr lang="en-K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K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K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4A469C-162B-4283-A91C-28AE1FDBCE0C}" type="slidenum">
              <a:rPr lang="en-KE" smtClean="0"/>
              <a:t>‹#›</a:t>
            </a:fld>
            <a:endParaRPr lang="en-KE"/>
          </a:p>
        </p:txBody>
      </p:sp>
    </p:spTree>
    <p:extLst>
      <p:ext uri="{BB962C8B-B14F-4D97-AF65-F5344CB8AC3E}">
        <p14:creationId xmlns:p14="http://schemas.microsoft.com/office/powerpoint/2010/main" val="469913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they are:</a:t>
            </a:r>
            <a:r>
              <a:rPr lang="en-US" dirty="0"/>
              <a:t> Unique numerical labels assigned to every device on a network (e.g., computers, servers, printers). Think of it as a device’s street address on the internet.</a:t>
            </a:r>
          </a:p>
          <a:p>
            <a:r>
              <a:rPr lang="en-US" b="1" dirty="0"/>
              <a:t>Why they're important:</a:t>
            </a:r>
            <a:r>
              <a:rPr lang="en-US" dirty="0"/>
              <a:t> IP addresses enable devices to communicate with each other. They are crucial for addressing and routing data packets to their correct destination. Without them, there is no network communication.</a:t>
            </a:r>
          </a:p>
          <a:p>
            <a:endParaRPr lang="en-KE" dirty="0"/>
          </a:p>
        </p:txBody>
      </p:sp>
      <p:sp>
        <p:nvSpPr>
          <p:cNvPr id="4" name="Slide Number Placeholder 3"/>
          <p:cNvSpPr>
            <a:spLocks noGrp="1"/>
          </p:cNvSpPr>
          <p:nvPr>
            <p:ph type="sldNum" sz="quarter" idx="5"/>
          </p:nvPr>
        </p:nvSpPr>
        <p:spPr/>
        <p:txBody>
          <a:bodyPr/>
          <a:lstStyle/>
          <a:p>
            <a:fld id="{404A469C-162B-4283-A91C-28AE1FDBCE0C}" type="slidenum">
              <a:rPr lang="en-KE" smtClean="0"/>
              <a:t>3</a:t>
            </a:fld>
            <a:endParaRPr lang="en-KE"/>
          </a:p>
        </p:txBody>
      </p:sp>
    </p:spTree>
    <p:extLst>
      <p:ext uri="{BB962C8B-B14F-4D97-AF65-F5344CB8AC3E}">
        <p14:creationId xmlns:p14="http://schemas.microsoft.com/office/powerpoint/2010/main" val="697001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 foundation of security:</a:t>
            </a:r>
            <a:r>
              <a:rPr lang="en-US" dirty="0"/>
              <a:t> IP addresses are the primary identifiers used in security tools. A firewall, for example, makes decisions to permit or deny traffic based on source and destination IP addresses.</a:t>
            </a:r>
          </a:p>
          <a:p>
            <a:r>
              <a:rPr lang="en-US" b="1" dirty="0"/>
              <a:t>Logging and forensics:</a:t>
            </a:r>
            <a:r>
              <a:rPr lang="en-US" dirty="0"/>
              <a:t> When a security incident occurs, network logs often contain IP addresses of the involved devices, which is critical for tracing the attack path and identifying compromised systems.</a:t>
            </a:r>
          </a:p>
          <a:p>
            <a:r>
              <a:rPr lang="en-US" b="1" dirty="0"/>
              <a:t>Access Control Lists (ACLs):</a:t>
            </a:r>
            <a:r>
              <a:rPr lang="en-US" dirty="0"/>
              <a:t> These are lists of rules that control network traffic, and they are almost always based on IP addresses.</a:t>
            </a:r>
          </a:p>
          <a:p>
            <a:endParaRPr lang="en-KE" dirty="0"/>
          </a:p>
        </p:txBody>
      </p:sp>
      <p:sp>
        <p:nvSpPr>
          <p:cNvPr id="4" name="Slide Number Placeholder 3"/>
          <p:cNvSpPr>
            <a:spLocks noGrp="1"/>
          </p:cNvSpPr>
          <p:nvPr>
            <p:ph type="sldNum" sz="quarter" idx="5"/>
          </p:nvPr>
        </p:nvSpPr>
        <p:spPr/>
        <p:txBody>
          <a:bodyPr/>
          <a:lstStyle/>
          <a:p>
            <a:fld id="{404A469C-162B-4283-A91C-28AE1FDBCE0C}" type="slidenum">
              <a:rPr lang="en-KE" smtClean="0"/>
              <a:t>4</a:t>
            </a:fld>
            <a:endParaRPr lang="en-KE"/>
          </a:p>
        </p:txBody>
      </p:sp>
    </p:spTree>
    <p:extLst>
      <p:ext uri="{BB962C8B-B14F-4D97-AF65-F5344CB8AC3E}">
        <p14:creationId xmlns:p14="http://schemas.microsoft.com/office/powerpoint/2010/main" val="4264272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IPv4:</a:t>
            </a:r>
            <a:r>
              <a:rPr lang="en-US" dirty="0"/>
              <a:t> The current standard, using 32-bit addresses (e.g., 192.168.1.1).</a:t>
            </a:r>
          </a:p>
          <a:p>
            <a:r>
              <a:rPr lang="en-US" b="1" dirty="0"/>
              <a:t>IPv6:</a:t>
            </a:r>
            <a:r>
              <a:rPr lang="en-US" dirty="0"/>
              <a:t> The next-generation protocol, using 128-bit addresses (e.g., 2001:0db8:85a3:0000:0000:8a2e:0370:7334).</a:t>
            </a:r>
          </a:p>
          <a:p>
            <a:r>
              <a:rPr lang="en-US" b="1" dirty="0"/>
              <a:t>Key Differences:</a:t>
            </a:r>
            <a:r>
              <a:rPr lang="en-US" dirty="0"/>
              <a:t> The most significant difference is the address space. IPv4 is running out of addresses, while IPv6 provides a virtually unlimited supply. IPv6 also has a simpler header format and built-in security features like IPSec.</a:t>
            </a:r>
          </a:p>
          <a:p>
            <a:r>
              <a:rPr lang="en-US" b="1" dirty="0"/>
              <a:t>Visual Aid:</a:t>
            </a:r>
            <a:br>
              <a:rPr lang="en-US" b="1" dirty="0">
                <a:ea typeface="Calibri"/>
                <a:cs typeface="+mn-lt"/>
              </a:rPr>
            </a:br>
            <a:br>
              <a:rPr lang="en-US" b="1" dirty="0">
                <a:ea typeface="Calibri"/>
                <a:cs typeface="+mn-lt"/>
              </a:rPr>
            </a:br>
            <a:r>
              <a:rPr lang="en-US" b="1" dirty="0">
                <a:ea typeface="Calibri"/>
                <a:cs typeface="Calibri"/>
              </a:rPr>
              <a:t>Kevin Comments</a:t>
            </a:r>
            <a:br>
              <a:rPr lang="en-US" b="1" dirty="0">
                <a:ea typeface="Calibri"/>
                <a:cs typeface="+mn-lt"/>
              </a:rPr>
            </a:br>
            <a:r>
              <a:rPr lang="en-US" b="1" dirty="0">
                <a:ea typeface="Calibri"/>
                <a:cs typeface="Calibri"/>
              </a:rPr>
              <a:t>- changed the IPv4 </a:t>
            </a:r>
            <a:r>
              <a:rPr lang="en-US" b="1" dirty="0" err="1">
                <a:ea typeface="Calibri"/>
                <a:cs typeface="Calibri"/>
              </a:rPr>
              <a:t>tto</a:t>
            </a:r>
            <a:r>
              <a:rPr lang="en-US" b="1" dirty="0">
                <a:ea typeface="Calibri"/>
                <a:cs typeface="Calibri"/>
              </a:rPr>
              <a:t> documentation prefixes</a:t>
            </a:r>
          </a:p>
          <a:p>
            <a:endParaRPr lang="en-KE" dirty="0"/>
          </a:p>
        </p:txBody>
      </p:sp>
      <p:sp>
        <p:nvSpPr>
          <p:cNvPr id="4" name="Slide Number Placeholder 3"/>
          <p:cNvSpPr>
            <a:spLocks noGrp="1"/>
          </p:cNvSpPr>
          <p:nvPr>
            <p:ph type="sldNum" sz="quarter" idx="5"/>
          </p:nvPr>
        </p:nvSpPr>
        <p:spPr/>
        <p:txBody>
          <a:bodyPr/>
          <a:lstStyle/>
          <a:p>
            <a:fld id="{404A469C-162B-4283-A91C-28AE1FDBCE0C}" type="slidenum">
              <a:rPr lang="en-KE" smtClean="0"/>
              <a:t>5</a:t>
            </a:fld>
            <a:endParaRPr lang="en-KE"/>
          </a:p>
        </p:txBody>
      </p:sp>
    </p:spTree>
    <p:extLst>
      <p:ext uri="{BB962C8B-B14F-4D97-AF65-F5344CB8AC3E}">
        <p14:creationId xmlns:p14="http://schemas.microsoft.com/office/powerpoint/2010/main" val="1333290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Private Addresses:</a:t>
            </a:r>
            <a:r>
              <a:rPr lang="en-US" dirty="0"/>
              <a:t> Used within a private network (like a university campus LAN). These are non-routable on the public internet. Examples include 10.0.0.0/8, 172.16.0.0/12, and 192.168.0.0/16.</a:t>
            </a:r>
          </a:p>
          <a:p>
            <a:r>
              <a:rPr lang="en-US" b="1" dirty="0"/>
              <a:t>Public Addresses:</a:t>
            </a:r>
            <a:r>
              <a:rPr lang="en-US" dirty="0"/>
              <a:t> Unique, globally routable addresses assigned to devices that communicate directly on the internet (e.g., a university’s public web server).</a:t>
            </a:r>
          </a:p>
          <a:p>
            <a:r>
              <a:rPr lang="en-US" b="1" dirty="0"/>
              <a:t>NAT (Network Address Translation):</a:t>
            </a:r>
            <a:r>
              <a:rPr lang="en-US" dirty="0"/>
              <a:t> A crucial security mechanism that translates private IP addresses to a single public IP address, allowing a whole network to share one public IP and hiding the internal network's structure.</a:t>
            </a:r>
          </a:p>
          <a:p>
            <a:endParaRPr lang="en-KE" dirty="0"/>
          </a:p>
        </p:txBody>
      </p:sp>
      <p:sp>
        <p:nvSpPr>
          <p:cNvPr id="4" name="Slide Number Placeholder 3"/>
          <p:cNvSpPr>
            <a:spLocks noGrp="1"/>
          </p:cNvSpPr>
          <p:nvPr>
            <p:ph type="sldNum" sz="quarter" idx="5"/>
          </p:nvPr>
        </p:nvSpPr>
        <p:spPr/>
        <p:txBody>
          <a:bodyPr/>
          <a:lstStyle/>
          <a:p>
            <a:fld id="{404A469C-162B-4283-A91C-28AE1FDBCE0C}" type="slidenum">
              <a:rPr lang="en-KE" smtClean="0"/>
              <a:t>7</a:t>
            </a:fld>
            <a:endParaRPr lang="en-KE"/>
          </a:p>
        </p:txBody>
      </p:sp>
    </p:spTree>
    <p:extLst>
      <p:ext uri="{BB962C8B-B14F-4D97-AF65-F5344CB8AC3E}">
        <p14:creationId xmlns:p14="http://schemas.microsoft.com/office/powerpoint/2010/main" val="2114938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NAT (Network Address Translation):</a:t>
            </a:r>
            <a:r>
              <a:rPr lang="en-US" dirty="0"/>
              <a:t> A crucial security mechanism that translates private IP addresses to a single public IP address, allowing a whole network to share one public IP and hiding the internal network's structure.</a:t>
            </a:r>
            <a:endParaRPr lang="en-KE" dirty="0"/>
          </a:p>
        </p:txBody>
      </p:sp>
      <p:sp>
        <p:nvSpPr>
          <p:cNvPr id="4" name="Slide Number Placeholder 3"/>
          <p:cNvSpPr>
            <a:spLocks noGrp="1"/>
          </p:cNvSpPr>
          <p:nvPr>
            <p:ph type="sldNum" sz="quarter" idx="5"/>
          </p:nvPr>
        </p:nvSpPr>
        <p:spPr/>
        <p:txBody>
          <a:bodyPr/>
          <a:lstStyle/>
          <a:p>
            <a:fld id="{404A469C-162B-4283-A91C-28AE1FDBCE0C}" type="slidenum">
              <a:rPr lang="en-KE" smtClean="0"/>
              <a:t>8</a:t>
            </a:fld>
            <a:endParaRPr lang="en-KE"/>
          </a:p>
        </p:txBody>
      </p:sp>
    </p:spTree>
    <p:extLst>
      <p:ext uri="{BB962C8B-B14F-4D97-AF65-F5344CB8AC3E}">
        <p14:creationId xmlns:p14="http://schemas.microsoft.com/office/powerpoint/2010/main" val="3882256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Provide a scenario where a university needs to segment its network for different departments (e.g., Faculty, Administration, Student Housing, Guest Wi-Fi) with specific requirements for the number of hosts. Have participants design the subnets and assign IP ranges.</a:t>
            </a:r>
            <a:endParaRPr lang="en-KE" dirty="0"/>
          </a:p>
          <a:p>
            <a:endParaRPr lang="en-KE" dirty="0"/>
          </a:p>
        </p:txBody>
      </p:sp>
      <p:sp>
        <p:nvSpPr>
          <p:cNvPr id="4" name="Slide Number Placeholder 3"/>
          <p:cNvSpPr>
            <a:spLocks noGrp="1"/>
          </p:cNvSpPr>
          <p:nvPr>
            <p:ph type="sldNum" sz="quarter" idx="5"/>
          </p:nvPr>
        </p:nvSpPr>
        <p:spPr/>
        <p:txBody>
          <a:bodyPr/>
          <a:lstStyle/>
          <a:p>
            <a:fld id="{404A469C-162B-4283-A91C-28AE1FDBCE0C}" type="slidenum">
              <a:rPr lang="en-KE" smtClean="0"/>
              <a:t>13</a:t>
            </a:fld>
            <a:endParaRPr lang="en-KE"/>
          </a:p>
        </p:txBody>
      </p:sp>
    </p:spTree>
    <p:extLst>
      <p:ext uri="{BB962C8B-B14F-4D97-AF65-F5344CB8AC3E}">
        <p14:creationId xmlns:p14="http://schemas.microsoft.com/office/powerpoint/2010/main" val="4069372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0DEF6-8275-0ADF-EF16-04E67D9B31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KE"/>
          </a:p>
        </p:txBody>
      </p:sp>
      <p:sp>
        <p:nvSpPr>
          <p:cNvPr id="3" name="Subtitle 2">
            <a:extLst>
              <a:ext uri="{FF2B5EF4-FFF2-40B4-BE49-F238E27FC236}">
                <a16:creationId xmlns:a16="http://schemas.microsoft.com/office/drawing/2014/main" id="{CC410945-874D-4BAC-39C6-19116E5C56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E"/>
          </a:p>
        </p:txBody>
      </p:sp>
      <p:sp>
        <p:nvSpPr>
          <p:cNvPr id="4" name="Date Placeholder 3">
            <a:extLst>
              <a:ext uri="{FF2B5EF4-FFF2-40B4-BE49-F238E27FC236}">
                <a16:creationId xmlns:a16="http://schemas.microsoft.com/office/drawing/2014/main" id="{3F5A4BE9-0197-1F1B-1A60-D274FB97027A}"/>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5" name="Footer Placeholder 4">
            <a:extLst>
              <a:ext uri="{FF2B5EF4-FFF2-40B4-BE49-F238E27FC236}">
                <a16:creationId xmlns:a16="http://schemas.microsoft.com/office/drawing/2014/main" id="{D55DC12D-B4F7-ED98-71F9-6D70284AF44C}"/>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2CD48B3B-4FD2-03A2-0DF1-CFA2E0B0B91C}"/>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1479992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084F3-5C5E-5B8C-D098-84DBC975BB30}"/>
              </a:ext>
            </a:extLst>
          </p:cNvPr>
          <p:cNvSpPr>
            <a:spLocks noGrp="1"/>
          </p:cNvSpPr>
          <p:nvPr>
            <p:ph type="title"/>
          </p:nvPr>
        </p:nvSpPr>
        <p:spPr/>
        <p:txBody>
          <a:bodyPr/>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5E77ECC1-67B6-F2F0-4A8D-2C3C9A50D8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31A1DBC7-8DAD-935D-AD3C-2888CB0C5787}"/>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5" name="Footer Placeholder 4">
            <a:extLst>
              <a:ext uri="{FF2B5EF4-FFF2-40B4-BE49-F238E27FC236}">
                <a16:creationId xmlns:a16="http://schemas.microsoft.com/office/drawing/2014/main" id="{1B8647EE-7A10-B18A-88BB-F4A79E029B02}"/>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FD2138BD-CF91-6A1A-5D9C-A5442D73F6BD}"/>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2122712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7B3843-3C32-206A-D9C4-36508B71AC8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89E4CD79-F4CD-E9BC-7604-023B89FF19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69E1AADE-503C-4EA3-4D17-DC2BD2C460EB}"/>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5" name="Footer Placeholder 4">
            <a:extLst>
              <a:ext uri="{FF2B5EF4-FFF2-40B4-BE49-F238E27FC236}">
                <a16:creationId xmlns:a16="http://schemas.microsoft.com/office/drawing/2014/main" id="{C38078AE-1D84-DF83-D7EE-D14F81CEA245}"/>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09691372-EC44-3785-583E-A1D2A53D8432}"/>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557463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175B1-18B4-77EF-9537-FE2C48AACCB4}"/>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317C7967-823D-9DB9-350B-EDD97F5B91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CD1EEA82-1AB6-FA77-89BE-0D1900E8CE0A}"/>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5" name="Footer Placeholder 4">
            <a:extLst>
              <a:ext uri="{FF2B5EF4-FFF2-40B4-BE49-F238E27FC236}">
                <a16:creationId xmlns:a16="http://schemas.microsoft.com/office/drawing/2014/main" id="{71C6B498-2B6B-5764-BEE1-E9ACBF840AC2}"/>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A7E9D4B4-7FEA-6C0E-66C7-E4041BD5FD54}"/>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2217448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156E0-8634-48B4-31FB-54BB146149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KE"/>
          </a:p>
        </p:txBody>
      </p:sp>
      <p:sp>
        <p:nvSpPr>
          <p:cNvPr id="3" name="Text Placeholder 2">
            <a:extLst>
              <a:ext uri="{FF2B5EF4-FFF2-40B4-BE49-F238E27FC236}">
                <a16:creationId xmlns:a16="http://schemas.microsoft.com/office/drawing/2014/main" id="{93D10738-BDCD-313A-F12D-05A395DA80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E28DFD-39E9-375C-E243-7C680AFE1F7A}"/>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5" name="Footer Placeholder 4">
            <a:extLst>
              <a:ext uri="{FF2B5EF4-FFF2-40B4-BE49-F238E27FC236}">
                <a16:creationId xmlns:a16="http://schemas.microsoft.com/office/drawing/2014/main" id="{65220BBE-418E-4C33-230C-9982250D60D3}"/>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E2D5D033-3F00-0A69-81B3-80B3F91F6A2A}"/>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408382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2BCF9-90E0-1F05-02E1-3D5F945DBEFD}"/>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84B57033-5283-854E-8AE2-27462BC1F5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EED1AC7F-C397-A93D-44D4-B597FB1EAA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34666AD6-8D3B-E541-474C-8ED18BED8AE8}"/>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6" name="Footer Placeholder 5">
            <a:extLst>
              <a:ext uri="{FF2B5EF4-FFF2-40B4-BE49-F238E27FC236}">
                <a16:creationId xmlns:a16="http://schemas.microsoft.com/office/drawing/2014/main" id="{B9BCDE53-2D3D-19B1-9FF6-C7A60A5F91D9}"/>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19E56EE0-273E-B2B4-7518-9DAA1D0FBF56}"/>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71948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8D3D9-E57E-8F21-DF4C-C2E196D8FD3C}"/>
              </a:ext>
            </a:extLst>
          </p:cNvPr>
          <p:cNvSpPr>
            <a:spLocks noGrp="1"/>
          </p:cNvSpPr>
          <p:nvPr>
            <p:ph type="title"/>
          </p:nvPr>
        </p:nvSpPr>
        <p:spPr>
          <a:xfrm>
            <a:off x="839788" y="365125"/>
            <a:ext cx="105156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4994E337-AA3D-B9D8-E005-C521DF4972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60FBEA-136A-7EA1-B15C-7CAF80E7C2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510AAFE4-02D2-2697-0FD4-1FE7A37C79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F2CCEE-2667-0BDA-B502-88D672BE22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B8334E50-3BBA-DA68-61F1-69764E636473}"/>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8" name="Footer Placeholder 7">
            <a:extLst>
              <a:ext uri="{FF2B5EF4-FFF2-40B4-BE49-F238E27FC236}">
                <a16:creationId xmlns:a16="http://schemas.microsoft.com/office/drawing/2014/main" id="{2686248B-8DE0-D500-0A23-6EEB43041224}"/>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3F3BFC13-9576-BD10-5A1E-B4A4A8CE3116}"/>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168252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9417D-CF09-56D5-A867-E8C500871056}"/>
              </a:ext>
            </a:extLst>
          </p:cNvPr>
          <p:cNvSpPr>
            <a:spLocks noGrp="1"/>
          </p:cNvSpPr>
          <p:nvPr>
            <p:ph type="title"/>
          </p:nvPr>
        </p:nvSpPr>
        <p:spPr/>
        <p:txBody>
          <a:bodyPr/>
          <a:lstStyle/>
          <a:p>
            <a:r>
              <a:rPr lang="en-US"/>
              <a:t>Click to edit Master title style</a:t>
            </a:r>
            <a:endParaRPr lang="en-KE"/>
          </a:p>
        </p:txBody>
      </p:sp>
      <p:sp>
        <p:nvSpPr>
          <p:cNvPr id="3" name="Date Placeholder 2">
            <a:extLst>
              <a:ext uri="{FF2B5EF4-FFF2-40B4-BE49-F238E27FC236}">
                <a16:creationId xmlns:a16="http://schemas.microsoft.com/office/drawing/2014/main" id="{E2ED8A6D-50DE-46E2-2739-95F3BE7E508B}"/>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4" name="Footer Placeholder 3">
            <a:extLst>
              <a:ext uri="{FF2B5EF4-FFF2-40B4-BE49-F238E27FC236}">
                <a16:creationId xmlns:a16="http://schemas.microsoft.com/office/drawing/2014/main" id="{9CF378B0-8996-021D-11CC-204EC7395DDA}"/>
              </a:ext>
            </a:extLst>
          </p:cNvPr>
          <p:cNvSpPr>
            <a:spLocks noGrp="1"/>
          </p:cNvSpPr>
          <p:nvPr>
            <p:ph type="ftr" sz="quarter" idx="11"/>
          </p:nvPr>
        </p:nvSpPr>
        <p:spPr/>
        <p:txBody>
          <a:bodyPr/>
          <a:lstStyle/>
          <a:p>
            <a:endParaRPr lang="en-KE"/>
          </a:p>
        </p:txBody>
      </p:sp>
      <p:sp>
        <p:nvSpPr>
          <p:cNvPr id="5" name="Slide Number Placeholder 4">
            <a:extLst>
              <a:ext uri="{FF2B5EF4-FFF2-40B4-BE49-F238E27FC236}">
                <a16:creationId xmlns:a16="http://schemas.microsoft.com/office/drawing/2014/main" id="{1F570841-A331-6DEC-3710-3ECE98BE0088}"/>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812242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25A9B7-421B-79AB-D01D-2216F14ADE3C}"/>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3" name="Footer Placeholder 2">
            <a:extLst>
              <a:ext uri="{FF2B5EF4-FFF2-40B4-BE49-F238E27FC236}">
                <a16:creationId xmlns:a16="http://schemas.microsoft.com/office/drawing/2014/main" id="{2817CFC0-3F91-0569-84E6-7389E9C55A66}"/>
              </a:ext>
            </a:extLst>
          </p:cNvPr>
          <p:cNvSpPr>
            <a:spLocks noGrp="1"/>
          </p:cNvSpPr>
          <p:nvPr>
            <p:ph type="ftr" sz="quarter" idx="11"/>
          </p:nvPr>
        </p:nvSpPr>
        <p:spPr/>
        <p:txBody>
          <a:bodyPr/>
          <a:lstStyle/>
          <a:p>
            <a:endParaRPr lang="en-KE"/>
          </a:p>
        </p:txBody>
      </p:sp>
      <p:sp>
        <p:nvSpPr>
          <p:cNvPr id="4" name="Slide Number Placeholder 3">
            <a:extLst>
              <a:ext uri="{FF2B5EF4-FFF2-40B4-BE49-F238E27FC236}">
                <a16:creationId xmlns:a16="http://schemas.microsoft.com/office/drawing/2014/main" id="{38E81C8C-11FC-F2A9-B1CA-EB5DE7E12C3C}"/>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3059787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662DF-1B53-D865-3FEF-4EB04047BF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Content Placeholder 2">
            <a:extLst>
              <a:ext uri="{FF2B5EF4-FFF2-40B4-BE49-F238E27FC236}">
                <a16:creationId xmlns:a16="http://schemas.microsoft.com/office/drawing/2014/main" id="{6E65F036-C633-6571-A641-441F66E916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Text Placeholder 3">
            <a:extLst>
              <a:ext uri="{FF2B5EF4-FFF2-40B4-BE49-F238E27FC236}">
                <a16:creationId xmlns:a16="http://schemas.microsoft.com/office/drawing/2014/main" id="{06FAAA40-2EB2-CE72-1124-003C77FE7F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576EDB-9B62-B514-E774-FA4D01301F3C}"/>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6" name="Footer Placeholder 5">
            <a:extLst>
              <a:ext uri="{FF2B5EF4-FFF2-40B4-BE49-F238E27FC236}">
                <a16:creationId xmlns:a16="http://schemas.microsoft.com/office/drawing/2014/main" id="{758C0E78-937F-80DC-A3B1-CF7E4ACF4236}"/>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0553A4BA-A00F-E223-F80C-59BF3D24856C}"/>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3081815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00647-26ED-917C-8C5E-9E707FD887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Picture Placeholder 2">
            <a:extLst>
              <a:ext uri="{FF2B5EF4-FFF2-40B4-BE49-F238E27FC236}">
                <a16:creationId xmlns:a16="http://schemas.microsoft.com/office/drawing/2014/main" id="{8A312B45-C7AD-D8D2-D9F6-433FDEB190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E"/>
          </a:p>
        </p:txBody>
      </p:sp>
      <p:sp>
        <p:nvSpPr>
          <p:cNvPr id="4" name="Text Placeholder 3">
            <a:extLst>
              <a:ext uri="{FF2B5EF4-FFF2-40B4-BE49-F238E27FC236}">
                <a16:creationId xmlns:a16="http://schemas.microsoft.com/office/drawing/2014/main" id="{323F48E5-5372-E7DF-13FA-79DF7DF7AC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1E68B-6B42-D261-3681-3856C149C178}"/>
              </a:ext>
            </a:extLst>
          </p:cNvPr>
          <p:cNvSpPr>
            <a:spLocks noGrp="1"/>
          </p:cNvSpPr>
          <p:nvPr>
            <p:ph type="dt" sz="half" idx="10"/>
          </p:nvPr>
        </p:nvSpPr>
        <p:spPr/>
        <p:txBody>
          <a:bodyPr/>
          <a:lstStyle/>
          <a:p>
            <a:fld id="{5E5735C0-ABCF-438D-90F0-7CA406D80614}" type="datetimeFigureOut">
              <a:rPr lang="en-KE" smtClean="0"/>
              <a:t>11/02/2025</a:t>
            </a:fld>
            <a:endParaRPr lang="en-KE"/>
          </a:p>
        </p:txBody>
      </p:sp>
      <p:sp>
        <p:nvSpPr>
          <p:cNvPr id="6" name="Footer Placeholder 5">
            <a:extLst>
              <a:ext uri="{FF2B5EF4-FFF2-40B4-BE49-F238E27FC236}">
                <a16:creationId xmlns:a16="http://schemas.microsoft.com/office/drawing/2014/main" id="{F44B4485-D0AD-D169-BAF1-4B38768D33F7}"/>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C93FD57C-ECD6-7B0C-C812-9BC1DC1E09F3}"/>
              </a:ext>
            </a:extLst>
          </p:cNvPr>
          <p:cNvSpPr>
            <a:spLocks noGrp="1"/>
          </p:cNvSpPr>
          <p:nvPr>
            <p:ph type="sldNum" sz="quarter" idx="12"/>
          </p:nvPr>
        </p:nvSpPr>
        <p:spPr/>
        <p:txBody>
          <a:bodyPr/>
          <a:lstStyle/>
          <a:p>
            <a:fld id="{8C7FE7F1-5B65-4764-9C4C-11B1BEEA2939}" type="slidenum">
              <a:rPr lang="en-KE" smtClean="0"/>
              <a:t>‹#›</a:t>
            </a:fld>
            <a:endParaRPr lang="en-KE"/>
          </a:p>
        </p:txBody>
      </p:sp>
    </p:spTree>
    <p:extLst>
      <p:ext uri="{BB962C8B-B14F-4D97-AF65-F5344CB8AC3E}">
        <p14:creationId xmlns:p14="http://schemas.microsoft.com/office/powerpoint/2010/main" val="2456066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69759F-CEE9-83F7-23BF-B7E71864CA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KE"/>
          </a:p>
        </p:txBody>
      </p:sp>
      <p:sp>
        <p:nvSpPr>
          <p:cNvPr id="3" name="Text Placeholder 2">
            <a:extLst>
              <a:ext uri="{FF2B5EF4-FFF2-40B4-BE49-F238E27FC236}">
                <a16:creationId xmlns:a16="http://schemas.microsoft.com/office/drawing/2014/main" id="{EE322699-8C94-0D38-2AFA-4BB2B1B629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B403B700-3E1B-03B5-3743-47F322DB9E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5735C0-ABCF-438D-90F0-7CA406D80614}" type="datetimeFigureOut">
              <a:rPr lang="en-KE" smtClean="0"/>
              <a:t>11/02/2025</a:t>
            </a:fld>
            <a:endParaRPr lang="en-KE"/>
          </a:p>
        </p:txBody>
      </p:sp>
      <p:sp>
        <p:nvSpPr>
          <p:cNvPr id="5" name="Footer Placeholder 4">
            <a:extLst>
              <a:ext uri="{FF2B5EF4-FFF2-40B4-BE49-F238E27FC236}">
                <a16:creationId xmlns:a16="http://schemas.microsoft.com/office/drawing/2014/main" id="{C01A6E63-6577-F811-633F-C43B812672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E"/>
          </a:p>
        </p:txBody>
      </p:sp>
      <p:sp>
        <p:nvSpPr>
          <p:cNvPr id="6" name="Slide Number Placeholder 5">
            <a:extLst>
              <a:ext uri="{FF2B5EF4-FFF2-40B4-BE49-F238E27FC236}">
                <a16:creationId xmlns:a16="http://schemas.microsoft.com/office/drawing/2014/main" id="{59A89FBF-A288-6FE8-9F3F-6378A17DCC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FE7F1-5B65-4764-9C4C-11B1BEEA2939}" type="slidenum">
              <a:rPr lang="en-KE" smtClean="0"/>
              <a:t>‹#›</a:t>
            </a:fld>
            <a:endParaRPr lang="en-KE"/>
          </a:p>
        </p:txBody>
      </p:sp>
    </p:spTree>
    <p:extLst>
      <p:ext uri="{BB962C8B-B14F-4D97-AF65-F5344CB8AC3E}">
        <p14:creationId xmlns:p14="http://schemas.microsoft.com/office/powerpoint/2010/main" val="1352100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18/10/relationships/comments" Target="../comments/modernComment_103_77E796D9.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34928-CC81-06FC-62CC-97A630F83182}"/>
              </a:ext>
            </a:extLst>
          </p:cNvPr>
          <p:cNvSpPr>
            <a:spLocks noGrp="1"/>
          </p:cNvSpPr>
          <p:nvPr>
            <p:ph type="ctrTitle"/>
          </p:nvPr>
        </p:nvSpPr>
        <p:spPr/>
        <p:txBody>
          <a:bodyPr>
            <a:normAutofit fontScale="90000"/>
          </a:bodyPr>
          <a:lstStyle/>
          <a:p>
            <a:r>
              <a:rPr lang="en-US" dirty="0"/>
              <a:t>Track 2: Module 1: Introduction to IP Addressing and Routing 	</a:t>
            </a:r>
            <a:br>
              <a:rPr lang="en-US" dirty="0"/>
            </a:br>
            <a:endParaRPr lang="en-KE" dirty="0"/>
          </a:p>
        </p:txBody>
      </p:sp>
      <p:sp>
        <p:nvSpPr>
          <p:cNvPr id="3" name="Subtitle 2">
            <a:extLst>
              <a:ext uri="{FF2B5EF4-FFF2-40B4-BE49-F238E27FC236}">
                <a16:creationId xmlns:a16="http://schemas.microsoft.com/office/drawing/2014/main" id="{46F171FF-55EB-969E-70BC-43B409B3C133}"/>
              </a:ext>
            </a:extLst>
          </p:cNvPr>
          <p:cNvSpPr>
            <a:spLocks noGrp="1"/>
          </p:cNvSpPr>
          <p:nvPr>
            <p:ph type="subTitle" idx="1"/>
          </p:nvPr>
        </p:nvSpPr>
        <p:spPr/>
        <p:txBody>
          <a:bodyPr/>
          <a:lstStyle/>
          <a:p>
            <a:endParaRPr lang="en-KE"/>
          </a:p>
        </p:txBody>
      </p:sp>
    </p:spTree>
    <p:extLst>
      <p:ext uri="{BB962C8B-B14F-4D97-AF65-F5344CB8AC3E}">
        <p14:creationId xmlns:p14="http://schemas.microsoft.com/office/powerpoint/2010/main" val="2323908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858C1-7EBD-0AB3-7C0D-F3F212C69E5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5B533D8-507C-BB9E-0566-361DE3504D0A}"/>
              </a:ext>
            </a:extLst>
          </p:cNvPr>
          <p:cNvSpPr>
            <a:spLocks noGrp="1"/>
          </p:cNvSpPr>
          <p:nvPr>
            <p:ph type="title"/>
          </p:nvPr>
        </p:nvSpPr>
        <p:spPr/>
        <p:txBody>
          <a:bodyPr/>
          <a:lstStyle/>
          <a:p>
            <a:r>
              <a:rPr lang="en-US" dirty="0"/>
              <a:t>IPv4 Addressing, Subnetting, and Network Segmentation</a:t>
            </a:r>
            <a:endParaRPr lang="en-KE" dirty="0"/>
          </a:p>
        </p:txBody>
      </p:sp>
      <p:sp>
        <p:nvSpPr>
          <p:cNvPr id="5" name="Text Placeholder 4">
            <a:extLst>
              <a:ext uri="{FF2B5EF4-FFF2-40B4-BE49-F238E27FC236}">
                <a16:creationId xmlns:a16="http://schemas.microsoft.com/office/drawing/2014/main" id="{8387C5DA-766B-6483-9051-6C3DA3924775}"/>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1266881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D5700-285B-EB3E-2583-50D3A45C7A46}"/>
              </a:ext>
            </a:extLst>
          </p:cNvPr>
          <p:cNvSpPr>
            <a:spLocks noGrp="1"/>
          </p:cNvSpPr>
          <p:nvPr>
            <p:ph type="title"/>
          </p:nvPr>
        </p:nvSpPr>
        <p:spPr/>
        <p:txBody>
          <a:bodyPr/>
          <a:lstStyle/>
          <a:p>
            <a:r>
              <a:rPr lang="en-US" dirty="0"/>
              <a:t>Subnet Masks and CIDR</a:t>
            </a:r>
            <a:endParaRPr lang="en-KE" dirty="0"/>
          </a:p>
        </p:txBody>
      </p:sp>
      <p:sp>
        <p:nvSpPr>
          <p:cNvPr id="3" name="Content Placeholder 2">
            <a:extLst>
              <a:ext uri="{FF2B5EF4-FFF2-40B4-BE49-F238E27FC236}">
                <a16:creationId xmlns:a16="http://schemas.microsoft.com/office/drawing/2014/main" id="{47FB682B-CDAB-0504-EFD3-B986916DE0A7}"/>
              </a:ext>
            </a:extLst>
          </p:cNvPr>
          <p:cNvSpPr>
            <a:spLocks noGrp="1"/>
          </p:cNvSpPr>
          <p:nvPr>
            <p:ph idx="1"/>
          </p:nvPr>
        </p:nvSpPr>
        <p:spPr/>
        <p:txBody>
          <a:bodyPr/>
          <a:lstStyle/>
          <a:p>
            <a:r>
              <a:rPr lang="en-US" dirty="0"/>
              <a:t>Subnet mask: A 32-bit number that separates the network portion of an IP address from the host portion.</a:t>
            </a:r>
          </a:p>
          <a:p>
            <a:r>
              <a:rPr lang="en-US" dirty="0"/>
              <a:t>CIDR (Classless Inter-Domain Routing): A more flexible way to define a subnet mask, using a / followed by the number of bits in the network portion (e.g., 192.168.1.0/24). This is the modern, efficient method for IP allocation.</a:t>
            </a:r>
            <a:endParaRPr lang="en-KE" dirty="0"/>
          </a:p>
        </p:txBody>
      </p:sp>
    </p:spTree>
    <p:extLst>
      <p:ext uri="{BB962C8B-B14F-4D97-AF65-F5344CB8AC3E}">
        <p14:creationId xmlns:p14="http://schemas.microsoft.com/office/powerpoint/2010/main" val="43695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6D83-0AC8-266C-38AC-D9479078B909}"/>
              </a:ext>
            </a:extLst>
          </p:cNvPr>
          <p:cNvSpPr>
            <a:spLocks noGrp="1"/>
          </p:cNvSpPr>
          <p:nvPr>
            <p:ph type="title"/>
          </p:nvPr>
        </p:nvSpPr>
        <p:spPr/>
        <p:txBody>
          <a:bodyPr/>
          <a:lstStyle/>
          <a:p>
            <a:r>
              <a:rPr lang="en-US" dirty="0"/>
              <a:t>The Security Power of Subnetting</a:t>
            </a:r>
            <a:endParaRPr lang="en-KE" dirty="0"/>
          </a:p>
        </p:txBody>
      </p:sp>
      <p:sp>
        <p:nvSpPr>
          <p:cNvPr id="3" name="Content Placeholder 2">
            <a:extLst>
              <a:ext uri="{FF2B5EF4-FFF2-40B4-BE49-F238E27FC236}">
                <a16:creationId xmlns:a16="http://schemas.microsoft.com/office/drawing/2014/main" id="{922CFD54-E4FC-0E7B-C9F3-FB0FCBD0242E}"/>
              </a:ext>
            </a:extLst>
          </p:cNvPr>
          <p:cNvSpPr>
            <a:spLocks noGrp="1"/>
          </p:cNvSpPr>
          <p:nvPr>
            <p:ph idx="1"/>
          </p:nvPr>
        </p:nvSpPr>
        <p:spPr/>
        <p:txBody>
          <a:bodyPr/>
          <a:lstStyle/>
          <a:p>
            <a:r>
              <a:rPr lang="en-US" dirty="0"/>
              <a:t>Network Segmentation: Subnetting allows you to divide a single large network into smaller, isolated logical segments. This is a core cybersecurity strategy.</a:t>
            </a:r>
          </a:p>
          <a:p>
            <a:r>
              <a:rPr lang="en-US" dirty="0"/>
              <a:t>Containment: If an attacker breaches one subnet (e.g., the student network), they are contained within that segment and cannot easily move to a more critical segment (e.g., the financial aid server farm) without first bypassing a firewall or router.</a:t>
            </a:r>
          </a:p>
          <a:p>
            <a:r>
              <a:rPr lang="en-US" dirty="0"/>
              <a:t>Visual Aid:</a:t>
            </a:r>
            <a:endParaRPr lang="en-KE" dirty="0"/>
          </a:p>
        </p:txBody>
      </p:sp>
    </p:spTree>
    <p:extLst>
      <p:ext uri="{BB962C8B-B14F-4D97-AF65-F5344CB8AC3E}">
        <p14:creationId xmlns:p14="http://schemas.microsoft.com/office/powerpoint/2010/main" val="1900921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DE3B0-C194-4CDC-130E-5662717358B8}"/>
              </a:ext>
            </a:extLst>
          </p:cNvPr>
          <p:cNvSpPr>
            <a:spLocks noGrp="1"/>
          </p:cNvSpPr>
          <p:nvPr>
            <p:ph type="title"/>
          </p:nvPr>
        </p:nvSpPr>
        <p:spPr/>
        <p:txBody>
          <a:bodyPr/>
          <a:lstStyle/>
          <a:p>
            <a:r>
              <a:rPr lang="en-US" dirty="0"/>
              <a:t>Hands-on Lab: Subnetting Exercise</a:t>
            </a:r>
            <a:endParaRPr lang="en-KE" dirty="0"/>
          </a:p>
        </p:txBody>
      </p:sp>
      <p:sp>
        <p:nvSpPr>
          <p:cNvPr id="3" name="Content Placeholder 2">
            <a:extLst>
              <a:ext uri="{FF2B5EF4-FFF2-40B4-BE49-F238E27FC236}">
                <a16:creationId xmlns:a16="http://schemas.microsoft.com/office/drawing/2014/main" id="{4FA2E183-D698-AF36-C96D-0C1959AE4DA5}"/>
              </a:ext>
            </a:extLst>
          </p:cNvPr>
          <p:cNvSpPr>
            <a:spLocks noGrp="1"/>
          </p:cNvSpPr>
          <p:nvPr>
            <p:ph idx="1"/>
          </p:nvPr>
        </p:nvSpPr>
        <p:spPr/>
        <p:txBody>
          <a:bodyPr/>
          <a:lstStyle/>
          <a:p>
            <a:endParaRPr lang="en-KE" dirty="0"/>
          </a:p>
        </p:txBody>
      </p:sp>
    </p:spTree>
    <p:extLst>
      <p:ext uri="{BB962C8B-B14F-4D97-AF65-F5344CB8AC3E}">
        <p14:creationId xmlns:p14="http://schemas.microsoft.com/office/powerpoint/2010/main" val="1654562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BD6A6F-CF5C-554B-B771-7873299CA91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55448F0-3D21-93BF-B3BC-6F6DDC640F6F}"/>
              </a:ext>
            </a:extLst>
          </p:cNvPr>
          <p:cNvSpPr>
            <a:spLocks noGrp="1"/>
          </p:cNvSpPr>
          <p:nvPr>
            <p:ph type="title"/>
          </p:nvPr>
        </p:nvSpPr>
        <p:spPr/>
        <p:txBody>
          <a:bodyPr/>
          <a:lstStyle/>
          <a:p>
            <a:r>
              <a:rPr lang="en-US" dirty="0"/>
              <a:t>Introduction to Routing and Routing Security</a:t>
            </a:r>
            <a:endParaRPr lang="en-KE" dirty="0"/>
          </a:p>
        </p:txBody>
      </p:sp>
      <p:sp>
        <p:nvSpPr>
          <p:cNvPr id="5" name="Text Placeholder 4">
            <a:extLst>
              <a:ext uri="{FF2B5EF4-FFF2-40B4-BE49-F238E27FC236}">
                <a16:creationId xmlns:a16="http://schemas.microsoft.com/office/drawing/2014/main" id="{E2EDE4C9-FA97-3A2A-E299-3364A0769845}"/>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1271816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08BC9-07AF-EE7B-3C54-09074281684D}"/>
              </a:ext>
            </a:extLst>
          </p:cNvPr>
          <p:cNvSpPr>
            <a:spLocks noGrp="1"/>
          </p:cNvSpPr>
          <p:nvPr>
            <p:ph type="title"/>
          </p:nvPr>
        </p:nvSpPr>
        <p:spPr/>
        <p:txBody>
          <a:bodyPr/>
          <a:lstStyle/>
          <a:p>
            <a:r>
              <a:rPr lang="en-US" dirty="0"/>
              <a:t>What is a Router?</a:t>
            </a:r>
            <a:endParaRPr lang="en-KE" dirty="0"/>
          </a:p>
        </p:txBody>
      </p:sp>
      <p:sp>
        <p:nvSpPr>
          <p:cNvPr id="3" name="Content Placeholder 2">
            <a:extLst>
              <a:ext uri="{FF2B5EF4-FFF2-40B4-BE49-F238E27FC236}">
                <a16:creationId xmlns:a16="http://schemas.microsoft.com/office/drawing/2014/main" id="{E86ECADF-BDA0-91C0-AF91-787A04AB3B55}"/>
              </a:ext>
            </a:extLst>
          </p:cNvPr>
          <p:cNvSpPr>
            <a:spLocks noGrp="1"/>
          </p:cNvSpPr>
          <p:nvPr>
            <p:ph idx="1"/>
          </p:nvPr>
        </p:nvSpPr>
        <p:spPr/>
        <p:txBody>
          <a:bodyPr/>
          <a:lstStyle/>
          <a:p>
            <a:r>
              <a:rPr lang="en-US" dirty="0"/>
              <a:t>The Network Traffic Cop: A router's primary job is to connect different networks and forward data packets between them.</a:t>
            </a:r>
          </a:p>
          <a:p>
            <a:r>
              <a:rPr lang="en-US" dirty="0"/>
              <a:t>How it works: It inspects the destination IP address of a packet and consults its routing table to determine the best path to send it.</a:t>
            </a:r>
            <a:endParaRPr lang="en-KE" dirty="0"/>
          </a:p>
        </p:txBody>
      </p:sp>
      <p:pic>
        <p:nvPicPr>
          <p:cNvPr id="5" name="Picture 4">
            <a:extLst>
              <a:ext uri="{FF2B5EF4-FFF2-40B4-BE49-F238E27FC236}">
                <a16:creationId xmlns:a16="http://schemas.microsoft.com/office/drawing/2014/main" id="{C100E798-59F5-24D4-8DEB-917F08BACC05}"/>
              </a:ext>
            </a:extLst>
          </p:cNvPr>
          <p:cNvPicPr>
            <a:picLocks noChangeAspect="1"/>
          </p:cNvPicPr>
          <p:nvPr/>
        </p:nvPicPr>
        <p:blipFill>
          <a:blip r:embed="rId2"/>
          <a:stretch>
            <a:fillRect/>
          </a:stretch>
        </p:blipFill>
        <p:spPr>
          <a:xfrm>
            <a:off x="3358638" y="3834113"/>
            <a:ext cx="6342825" cy="2998633"/>
          </a:xfrm>
          <a:prstGeom prst="rect">
            <a:avLst/>
          </a:prstGeom>
        </p:spPr>
      </p:pic>
    </p:spTree>
    <p:extLst>
      <p:ext uri="{BB962C8B-B14F-4D97-AF65-F5344CB8AC3E}">
        <p14:creationId xmlns:p14="http://schemas.microsoft.com/office/powerpoint/2010/main" val="30669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77E95-90D0-684E-2D26-A0D8345B2D1B}"/>
              </a:ext>
            </a:extLst>
          </p:cNvPr>
          <p:cNvSpPr>
            <a:spLocks noGrp="1"/>
          </p:cNvSpPr>
          <p:nvPr>
            <p:ph type="title"/>
          </p:nvPr>
        </p:nvSpPr>
        <p:spPr/>
        <p:txBody>
          <a:bodyPr/>
          <a:lstStyle/>
          <a:p>
            <a:r>
              <a:rPr lang="en-US" dirty="0"/>
              <a:t>Routing Tables and the Default Gateway</a:t>
            </a:r>
            <a:endParaRPr lang="en-KE" dirty="0"/>
          </a:p>
        </p:txBody>
      </p:sp>
      <p:sp>
        <p:nvSpPr>
          <p:cNvPr id="3" name="Content Placeholder 2">
            <a:extLst>
              <a:ext uri="{FF2B5EF4-FFF2-40B4-BE49-F238E27FC236}">
                <a16:creationId xmlns:a16="http://schemas.microsoft.com/office/drawing/2014/main" id="{69B953D5-6C61-9CB2-1207-9E727FCB0D6C}"/>
              </a:ext>
            </a:extLst>
          </p:cNvPr>
          <p:cNvSpPr>
            <a:spLocks noGrp="1"/>
          </p:cNvSpPr>
          <p:nvPr>
            <p:ph idx="1"/>
          </p:nvPr>
        </p:nvSpPr>
        <p:spPr/>
        <p:txBody>
          <a:bodyPr/>
          <a:lstStyle/>
          <a:p>
            <a:r>
              <a:rPr lang="en-US" b="1" dirty="0"/>
              <a:t>Routing Table</a:t>
            </a:r>
            <a:r>
              <a:rPr lang="en-US" dirty="0"/>
              <a:t>: A list of rules on a router that tells it which path to take to forward traffic.</a:t>
            </a:r>
          </a:p>
          <a:p>
            <a:r>
              <a:rPr lang="en-US" b="1" dirty="0"/>
              <a:t>Default Gateway</a:t>
            </a:r>
            <a:r>
              <a:rPr lang="en-US" dirty="0"/>
              <a:t>: The router on a local network that acts as the entry point to all other networks, including the internet.</a:t>
            </a:r>
            <a:endParaRPr lang="en-KE" dirty="0"/>
          </a:p>
        </p:txBody>
      </p:sp>
    </p:spTree>
    <p:extLst>
      <p:ext uri="{BB962C8B-B14F-4D97-AF65-F5344CB8AC3E}">
        <p14:creationId xmlns:p14="http://schemas.microsoft.com/office/powerpoint/2010/main" val="1913032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F0134-3353-5BEA-5C72-A957B7F39EE9}"/>
              </a:ext>
            </a:extLst>
          </p:cNvPr>
          <p:cNvSpPr>
            <a:spLocks noGrp="1"/>
          </p:cNvSpPr>
          <p:nvPr>
            <p:ph type="title"/>
          </p:nvPr>
        </p:nvSpPr>
        <p:spPr/>
        <p:txBody>
          <a:bodyPr/>
          <a:lstStyle/>
          <a:p>
            <a:r>
              <a:rPr lang="en-US" dirty="0"/>
              <a:t>Static vs. Dynamic Routing</a:t>
            </a:r>
            <a:endParaRPr lang="en-KE" dirty="0"/>
          </a:p>
        </p:txBody>
      </p:sp>
      <p:sp>
        <p:nvSpPr>
          <p:cNvPr id="3" name="Content Placeholder 2">
            <a:extLst>
              <a:ext uri="{FF2B5EF4-FFF2-40B4-BE49-F238E27FC236}">
                <a16:creationId xmlns:a16="http://schemas.microsoft.com/office/drawing/2014/main" id="{C24F0006-3C11-9AF8-848B-53F07E1F33C3}"/>
              </a:ext>
            </a:extLst>
          </p:cNvPr>
          <p:cNvSpPr>
            <a:spLocks noGrp="1"/>
          </p:cNvSpPr>
          <p:nvPr>
            <p:ph idx="1"/>
          </p:nvPr>
        </p:nvSpPr>
        <p:spPr/>
        <p:txBody>
          <a:bodyPr/>
          <a:lstStyle/>
          <a:p>
            <a:r>
              <a:rPr lang="en-US" b="1" dirty="0"/>
              <a:t>Static Routing</a:t>
            </a:r>
            <a:r>
              <a:rPr lang="en-US" dirty="0"/>
              <a:t>: Network administrator manually configures routes. Simple, secure, but not scalable for large networks.</a:t>
            </a:r>
          </a:p>
          <a:p>
            <a:r>
              <a:rPr lang="en-US" b="1" dirty="0"/>
              <a:t>Dynamic Routing</a:t>
            </a:r>
            <a:r>
              <a:rPr lang="en-US" dirty="0"/>
              <a:t>: Routers use protocols (like OSPF or BGP) to automatically share routing information and find the best paths. Highly scalable but introduces new security vulnerabilities.</a:t>
            </a:r>
            <a:endParaRPr lang="en-KE" dirty="0"/>
          </a:p>
        </p:txBody>
      </p:sp>
    </p:spTree>
    <p:extLst>
      <p:ext uri="{BB962C8B-B14F-4D97-AF65-F5344CB8AC3E}">
        <p14:creationId xmlns:p14="http://schemas.microsoft.com/office/powerpoint/2010/main" val="4133659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74A53-7AD2-0DDD-D136-0C9BCCA879B8}"/>
              </a:ext>
            </a:extLst>
          </p:cNvPr>
          <p:cNvSpPr>
            <a:spLocks noGrp="1"/>
          </p:cNvSpPr>
          <p:nvPr>
            <p:ph type="title"/>
          </p:nvPr>
        </p:nvSpPr>
        <p:spPr/>
        <p:txBody>
          <a:bodyPr/>
          <a:lstStyle/>
          <a:p>
            <a:r>
              <a:rPr lang="en-US" dirty="0"/>
              <a:t>Routing Vulnerabilities &amp; Case Study</a:t>
            </a:r>
            <a:endParaRPr lang="en-KE" dirty="0"/>
          </a:p>
        </p:txBody>
      </p:sp>
      <p:sp>
        <p:nvSpPr>
          <p:cNvPr id="3" name="Content Placeholder 2">
            <a:extLst>
              <a:ext uri="{FF2B5EF4-FFF2-40B4-BE49-F238E27FC236}">
                <a16:creationId xmlns:a16="http://schemas.microsoft.com/office/drawing/2014/main" id="{AE3EA164-8B23-1B90-783E-E61E262B7E9D}"/>
              </a:ext>
            </a:extLst>
          </p:cNvPr>
          <p:cNvSpPr>
            <a:spLocks noGrp="1"/>
          </p:cNvSpPr>
          <p:nvPr>
            <p:ph idx="1"/>
          </p:nvPr>
        </p:nvSpPr>
        <p:spPr/>
        <p:txBody>
          <a:bodyPr>
            <a:normAutofit lnSpcReduction="10000"/>
          </a:bodyPr>
          <a:lstStyle/>
          <a:p>
            <a:r>
              <a:rPr lang="en-US" b="1" dirty="0"/>
              <a:t>BGP Hijacking</a:t>
            </a:r>
            <a:r>
              <a:rPr lang="en-US" dirty="0"/>
              <a:t>: An attacker can maliciously broadcast false routing information, tricking the internet into sending traffic intended for a legitimate network to the attacker's network instead. This is a severe threat.</a:t>
            </a:r>
          </a:p>
          <a:p>
            <a:r>
              <a:rPr lang="en-US" b="1" dirty="0"/>
              <a:t>Case Study (2008 Pakistan Telecom incident): </a:t>
            </a:r>
            <a:r>
              <a:rPr lang="en-US" dirty="0"/>
              <a:t>A well-known example where a Pakistani ISP tried to block YouTube within its country by announcing a route to the video service. They accidentally leaked this announcement to the wider internet, causing YouTube to be inaccessible globally for over an hour. This illustrates how a misconfigured or malicious routing announcement can have a massive impact.</a:t>
            </a:r>
            <a:endParaRPr lang="en-KE" dirty="0"/>
          </a:p>
        </p:txBody>
      </p:sp>
    </p:spTree>
    <p:extLst>
      <p:ext uri="{BB962C8B-B14F-4D97-AF65-F5344CB8AC3E}">
        <p14:creationId xmlns:p14="http://schemas.microsoft.com/office/powerpoint/2010/main" val="1212343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DE2AB4-C56B-DBB3-5827-61CFAE0E19FB}"/>
              </a:ext>
            </a:extLst>
          </p:cNvPr>
          <p:cNvSpPr>
            <a:spLocks noGrp="1"/>
          </p:cNvSpPr>
          <p:nvPr>
            <p:ph type="title"/>
          </p:nvPr>
        </p:nvSpPr>
        <p:spPr/>
        <p:txBody>
          <a:bodyPr/>
          <a:lstStyle/>
          <a:p>
            <a:r>
              <a:rPr lang="en-US" dirty="0"/>
              <a:t>IPv6 Security: Deployment and Protection</a:t>
            </a:r>
            <a:endParaRPr lang="en-KE" dirty="0"/>
          </a:p>
        </p:txBody>
      </p:sp>
      <p:sp>
        <p:nvSpPr>
          <p:cNvPr id="5" name="Text Placeholder 4">
            <a:extLst>
              <a:ext uri="{FF2B5EF4-FFF2-40B4-BE49-F238E27FC236}">
                <a16:creationId xmlns:a16="http://schemas.microsoft.com/office/drawing/2014/main" id="{694DDFC6-7B6E-E4B7-BB72-494DA9E9B5D3}"/>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3627687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AB2118-3EEF-F6D4-2927-584438B63D23}"/>
              </a:ext>
            </a:extLst>
          </p:cNvPr>
          <p:cNvSpPr>
            <a:spLocks noGrp="1"/>
          </p:cNvSpPr>
          <p:nvPr>
            <p:ph type="title"/>
          </p:nvPr>
        </p:nvSpPr>
        <p:spPr/>
        <p:txBody>
          <a:bodyPr/>
          <a:lstStyle/>
          <a:p>
            <a:r>
              <a:rPr lang="en-US" dirty="0"/>
              <a:t>Fundamentals of IP Addressing</a:t>
            </a:r>
            <a:endParaRPr lang="en-KE" dirty="0"/>
          </a:p>
        </p:txBody>
      </p:sp>
      <p:sp>
        <p:nvSpPr>
          <p:cNvPr id="5" name="Text Placeholder 4">
            <a:extLst>
              <a:ext uri="{FF2B5EF4-FFF2-40B4-BE49-F238E27FC236}">
                <a16:creationId xmlns:a16="http://schemas.microsoft.com/office/drawing/2014/main" id="{BE30EF7D-9D54-EBB6-54E2-D9941BD61F2E}"/>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32097989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D1F39-8D5D-B740-4C96-6FDDAB079C1D}"/>
              </a:ext>
            </a:extLst>
          </p:cNvPr>
          <p:cNvSpPr>
            <a:spLocks noGrp="1"/>
          </p:cNvSpPr>
          <p:nvPr>
            <p:ph type="title"/>
          </p:nvPr>
        </p:nvSpPr>
        <p:spPr/>
        <p:txBody>
          <a:bodyPr/>
          <a:lstStyle/>
          <a:p>
            <a:r>
              <a:rPr lang="en-US" dirty="0"/>
              <a:t>IPv6 Address Structure</a:t>
            </a:r>
            <a:endParaRPr lang="en-KE" dirty="0"/>
          </a:p>
        </p:txBody>
      </p:sp>
      <p:sp>
        <p:nvSpPr>
          <p:cNvPr id="3" name="Content Placeholder 2">
            <a:extLst>
              <a:ext uri="{FF2B5EF4-FFF2-40B4-BE49-F238E27FC236}">
                <a16:creationId xmlns:a16="http://schemas.microsoft.com/office/drawing/2014/main" id="{59AE8F03-6F55-7112-F6C8-CB30A27796FA}"/>
              </a:ext>
            </a:extLst>
          </p:cNvPr>
          <p:cNvSpPr>
            <a:spLocks noGrp="1"/>
          </p:cNvSpPr>
          <p:nvPr>
            <p:ph idx="1"/>
          </p:nvPr>
        </p:nvSpPr>
        <p:spPr/>
        <p:txBody>
          <a:bodyPr/>
          <a:lstStyle/>
          <a:p>
            <a:r>
              <a:rPr lang="en-US" dirty="0"/>
              <a:t>Presentation: Break down the 128-bit address into its components: Global Routing Prefix, Subnet ID, and Interface ID. Explain how this structure is designed for a hierarchical and scalable internet.</a:t>
            </a:r>
          </a:p>
          <a:p>
            <a:endParaRPr lang="en-KE" dirty="0"/>
          </a:p>
        </p:txBody>
      </p:sp>
    </p:spTree>
    <p:extLst>
      <p:ext uri="{BB962C8B-B14F-4D97-AF65-F5344CB8AC3E}">
        <p14:creationId xmlns:p14="http://schemas.microsoft.com/office/powerpoint/2010/main" val="1005733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D46B7-4B62-873E-0388-0AECE006D70C}"/>
              </a:ext>
            </a:extLst>
          </p:cNvPr>
          <p:cNvSpPr>
            <a:spLocks noGrp="1"/>
          </p:cNvSpPr>
          <p:nvPr>
            <p:ph type="title"/>
          </p:nvPr>
        </p:nvSpPr>
        <p:spPr/>
        <p:txBody>
          <a:bodyPr/>
          <a:lstStyle/>
          <a:p>
            <a:r>
              <a:rPr lang="en-US" dirty="0"/>
              <a:t>IPv6 Security Challenges</a:t>
            </a:r>
            <a:endParaRPr lang="en-KE" dirty="0"/>
          </a:p>
        </p:txBody>
      </p:sp>
      <p:sp>
        <p:nvSpPr>
          <p:cNvPr id="3" name="Content Placeholder 2">
            <a:extLst>
              <a:ext uri="{FF2B5EF4-FFF2-40B4-BE49-F238E27FC236}">
                <a16:creationId xmlns:a16="http://schemas.microsoft.com/office/drawing/2014/main" id="{1276C070-4AFC-E5C7-7F95-9262DA855CBF}"/>
              </a:ext>
            </a:extLst>
          </p:cNvPr>
          <p:cNvSpPr>
            <a:spLocks noGrp="1"/>
          </p:cNvSpPr>
          <p:nvPr>
            <p:ph idx="1"/>
          </p:nvPr>
        </p:nvSpPr>
        <p:spPr/>
        <p:txBody>
          <a:bodyPr/>
          <a:lstStyle/>
          <a:p>
            <a:r>
              <a:rPr lang="en-US" b="1" dirty="0"/>
              <a:t>NDP Attacks</a:t>
            </a:r>
            <a:r>
              <a:rPr lang="en-US" dirty="0"/>
              <a:t>: Neighbor Discovery Protocol (NDP) is the IPv6 equivalent of ARP. It is vulnerable to attacks like neighbor spoofing, which can be used to redirect traffic.</a:t>
            </a:r>
          </a:p>
          <a:p>
            <a:r>
              <a:rPr lang="en-US" b="1" dirty="0"/>
              <a:t>Large Address Space</a:t>
            </a:r>
            <a:r>
              <a:rPr lang="en-US" dirty="0"/>
              <a:t>: The vastness of IPv6 addresses can be a challenge for scanning and monitoring, but it also makes brute-force attacks difficult.</a:t>
            </a:r>
            <a:endParaRPr lang="en-KE" dirty="0"/>
          </a:p>
        </p:txBody>
      </p:sp>
    </p:spTree>
    <p:extLst>
      <p:ext uri="{BB962C8B-B14F-4D97-AF65-F5344CB8AC3E}">
        <p14:creationId xmlns:p14="http://schemas.microsoft.com/office/powerpoint/2010/main" val="879954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5F82C-9598-0E25-A51F-A00915422AAF}"/>
              </a:ext>
            </a:extLst>
          </p:cNvPr>
          <p:cNvSpPr>
            <a:spLocks noGrp="1"/>
          </p:cNvSpPr>
          <p:nvPr>
            <p:ph type="title"/>
          </p:nvPr>
        </p:nvSpPr>
        <p:spPr/>
        <p:txBody>
          <a:bodyPr/>
          <a:lstStyle/>
          <a:p>
            <a:r>
              <a:rPr lang="en-US" dirty="0"/>
              <a:t>Transition Mechanisms and their Security Risks</a:t>
            </a:r>
            <a:endParaRPr lang="en-KE" dirty="0"/>
          </a:p>
        </p:txBody>
      </p:sp>
      <p:sp>
        <p:nvSpPr>
          <p:cNvPr id="3" name="Content Placeholder 2">
            <a:extLst>
              <a:ext uri="{FF2B5EF4-FFF2-40B4-BE49-F238E27FC236}">
                <a16:creationId xmlns:a16="http://schemas.microsoft.com/office/drawing/2014/main" id="{C7C70C93-66F9-177A-B008-7EB37B732B0D}"/>
              </a:ext>
            </a:extLst>
          </p:cNvPr>
          <p:cNvSpPr>
            <a:spLocks noGrp="1"/>
          </p:cNvSpPr>
          <p:nvPr>
            <p:ph idx="1"/>
          </p:nvPr>
        </p:nvSpPr>
        <p:spPr/>
        <p:txBody>
          <a:bodyPr/>
          <a:lstStyle/>
          <a:p>
            <a:r>
              <a:rPr lang="en-US" b="1" dirty="0"/>
              <a:t>Dual-Stacking</a:t>
            </a:r>
            <a:r>
              <a:rPr lang="en-US" dirty="0"/>
              <a:t>: Running both IPv4 and IPv6 on a device. The primary risk is misconfiguration, where an IPv6 service might be left insecurely exposed.</a:t>
            </a:r>
          </a:p>
          <a:p>
            <a:r>
              <a:rPr lang="en-US" b="1" dirty="0"/>
              <a:t>Tunneling</a:t>
            </a:r>
            <a:r>
              <a:rPr lang="en-US" dirty="0"/>
              <a:t>: Encapsulating IPv6 packets inside IPv4 packets to traverse an IPv4 network. This can create "shadow networks" that are difficult to monitor and secure.</a:t>
            </a:r>
            <a:endParaRPr lang="en-KE" dirty="0"/>
          </a:p>
        </p:txBody>
      </p:sp>
    </p:spTree>
    <p:extLst>
      <p:ext uri="{BB962C8B-B14F-4D97-AF65-F5344CB8AC3E}">
        <p14:creationId xmlns:p14="http://schemas.microsoft.com/office/powerpoint/2010/main" val="1746885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629BC-33D8-0CAF-A7C6-F1A72BDACCEF}"/>
              </a:ext>
            </a:extLst>
          </p:cNvPr>
          <p:cNvSpPr>
            <a:spLocks noGrp="1"/>
          </p:cNvSpPr>
          <p:nvPr>
            <p:ph type="title"/>
          </p:nvPr>
        </p:nvSpPr>
        <p:spPr/>
        <p:txBody>
          <a:bodyPr/>
          <a:lstStyle/>
          <a:p>
            <a:r>
              <a:rPr lang="en-US" dirty="0"/>
              <a:t>Hands-on Lab: IPv6 Firewall Rules</a:t>
            </a:r>
            <a:endParaRPr lang="en-KE" dirty="0"/>
          </a:p>
        </p:txBody>
      </p:sp>
      <p:sp>
        <p:nvSpPr>
          <p:cNvPr id="3" name="Content Placeholder 2">
            <a:extLst>
              <a:ext uri="{FF2B5EF4-FFF2-40B4-BE49-F238E27FC236}">
                <a16:creationId xmlns:a16="http://schemas.microsoft.com/office/drawing/2014/main" id="{4FDAEC69-3027-27A8-DD9A-8BFA6271739A}"/>
              </a:ext>
            </a:extLst>
          </p:cNvPr>
          <p:cNvSpPr>
            <a:spLocks noGrp="1"/>
          </p:cNvSpPr>
          <p:nvPr>
            <p:ph idx="1"/>
          </p:nvPr>
        </p:nvSpPr>
        <p:spPr/>
        <p:txBody>
          <a:bodyPr/>
          <a:lstStyle/>
          <a:p>
            <a:r>
              <a:rPr lang="en-US" dirty="0"/>
              <a:t>Provide a lab scenario where participants configure IPv6 addresses and create basic stateful firewall rules to protect an internal server.</a:t>
            </a:r>
            <a:endParaRPr lang="en-KE" dirty="0"/>
          </a:p>
        </p:txBody>
      </p:sp>
    </p:spTree>
    <p:extLst>
      <p:ext uri="{BB962C8B-B14F-4D97-AF65-F5344CB8AC3E}">
        <p14:creationId xmlns:p14="http://schemas.microsoft.com/office/powerpoint/2010/main" val="912801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3A3EC-0CEA-B865-6A8A-7BC2630FF9C3}"/>
              </a:ext>
            </a:extLst>
          </p:cNvPr>
          <p:cNvSpPr>
            <a:spLocks noGrp="1"/>
          </p:cNvSpPr>
          <p:nvPr>
            <p:ph type="title"/>
          </p:nvPr>
        </p:nvSpPr>
        <p:spPr/>
        <p:txBody>
          <a:bodyPr/>
          <a:lstStyle/>
          <a:p>
            <a:r>
              <a:rPr lang="en-US" dirty="0"/>
              <a:t>IP Addressing, Routing, and DNS Security</a:t>
            </a:r>
            <a:endParaRPr lang="en-KE" dirty="0"/>
          </a:p>
        </p:txBody>
      </p:sp>
      <p:sp>
        <p:nvSpPr>
          <p:cNvPr id="3" name="Text Placeholder 2">
            <a:extLst>
              <a:ext uri="{FF2B5EF4-FFF2-40B4-BE49-F238E27FC236}">
                <a16:creationId xmlns:a16="http://schemas.microsoft.com/office/drawing/2014/main" id="{132BE2C7-D905-6B7A-2632-CF541CA24BC9}"/>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16514997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3D3B7-E580-6F0F-672C-7986F535924F}"/>
              </a:ext>
            </a:extLst>
          </p:cNvPr>
          <p:cNvSpPr>
            <a:spLocks noGrp="1"/>
          </p:cNvSpPr>
          <p:nvPr>
            <p:ph type="title"/>
          </p:nvPr>
        </p:nvSpPr>
        <p:spPr/>
        <p:txBody>
          <a:bodyPr/>
          <a:lstStyle/>
          <a:p>
            <a:r>
              <a:rPr lang="en-US" dirty="0"/>
              <a:t>How DNS Works with IP Addressing</a:t>
            </a:r>
            <a:endParaRPr lang="en-KE" dirty="0"/>
          </a:p>
        </p:txBody>
      </p:sp>
      <p:sp>
        <p:nvSpPr>
          <p:cNvPr id="3" name="Content Placeholder 2">
            <a:extLst>
              <a:ext uri="{FF2B5EF4-FFF2-40B4-BE49-F238E27FC236}">
                <a16:creationId xmlns:a16="http://schemas.microsoft.com/office/drawing/2014/main" id="{B91B1262-F262-F349-198D-6F7CB4762217}"/>
              </a:ext>
            </a:extLst>
          </p:cNvPr>
          <p:cNvSpPr>
            <a:spLocks noGrp="1"/>
          </p:cNvSpPr>
          <p:nvPr>
            <p:ph idx="1"/>
          </p:nvPr>
        </p:nvSpPr>
        <p:spPr/>
        <p:txBody>
          <a:bodyPr/>
          <a:lstStyle/>
          <a:p>
            <a:r>
              <a:rPr lang="en-US" dirty="0"/>
              <a:t>The Phonebook of the Internet: DNS translates human-friendly domain names (e.g., university.ac.ke) into machine-readable IP addresses. IP addressing is the destination, DNS is how we find it.</a:t>
            </a:r>
          </a:p>
          <a:p>
            <a:endParaRPr lang="en-KE" dirty="0"/>
          </a:p>
        </p:txBody>
      </p:sp>
    </p:spTree>
    <p:extLst>
      <p:ext uri="{BB962C8B-B14F-4D97-AF65-F5344CB8AC3E}">
        <p14:creationId xmlns:p14="http://schemas.microsoft.com/office/powerpoint/2010/main" val="47708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DD7F7-8BE8-5762-7785-BE3CCCFAA0B0}"/>
              </a:ext>
            </a:extLst>
          </p:cNvPr>
          <p:cNvSpPr>
            <a:spLocks noGrp="1"/>
          </p:cNvSpPr>
          <p:nvPr>
            <p:ph type="title"/>
          </p:nvPr>
        </p:nvSpPr>
        <p:spPr/>
        <p:txBody>
          <a:bodyPr/>
          <a:lstStyle/>
          <a:p>
            <a:r>
              <a:rPr lang="en-US" dirty="0"/>
              <a:t>Threats to the DNS Service &amp; Case Study</a:t>
            </a:r>
            <a:endParaRPr lang="en-KE" dirty="0"/>
          </a:p>
        </p:txBody>
      </p:sp>
      <p:sp>
        <p:nvSpPr>
          <p:cNvPr id="3" name="Content Placeholder 2">
            <a:extLst>
              <a:ext uri="{FF2B5EF4-FFF2-40B4-BE49-F238E27FC236}">
                <a16:creationId xmlns:a16="http://schemas.microsoft.com/office/drawing/2014/main" id="{9DBDAFB0-4D31-C9F9-C16B-923A576D92D7}"/>
              </a:ext>
            </a:extLst>
          </p:cNvPr>
          <p:cNvSpPr>
            <a:spLocks noGrp="1"/>
          </p:cNvSpPr>
          <p:nvPr>
            <p:ph idx="1"/>
          </p:nvPr>
        </p:nvSpPr>
        <p:spPr/>
        <p:txBody>
          <a:bodyPr/>
          <a:lstStyle/>
          <a:p>
            <a:r>
              <a:rPr lang="en-US" dirty="0"/>
              <a:t>DNS Spoofing/Cache Poisoning: An attacker injects malicious data into a DNS resolver's cache, causing it to return an incorrect IP address for a domain. This redirects users to a fake website controlled by the attacker.</a:t>
            </a:r>
          </a:p>
          <a:p>
            <a:r>
              <a:rPr lang="en-US" dirty="0"/>
              <a:t>Case Study (2018 </a:t>
            </a:r>
            <a:r>
              <a:rPr lang="en-US" dirty="0" err="1"/>
              <a:t>MyEtherWallet</a:t>
            </a:r>
            <a:r>
              <a:rPr lang="en-US" dirty="0"/>
              <a:t> attack): A BGP hijacking attack was used to intercept traffic to Amazon's DNS service. This allowed the attackers to manipulate DNS queries for "myetherwallet.com," redirecting users to a phishing site and stealing their cryptocurrency. This demonstrates how routing and DNS vulnerabilities can be chained together for a successful attack.</a:t>
            </a:r>
            <a:endParaRPr lang="en-KE" dirty="0"/>
          </a:p>
        </p:txBody>
      </p:sp>
    </p:spTree>
    <p:extLst>
      <p:ext uri="{BB962C8B-B14F-4D97-AF65-F5344CB8AC3E}">
        <p14:creationId xmlns:p14="http://schemas.microsoft.com/office/powerpoint/2010/main" val="2041877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3235-F8BC-3D74-7991-21BA64396F69}"/>
              </a:ext>
            </a:extLst>
          </p:cNvPr>
          <p:cNvSpPr>
            <a:spLocks noGrp="1"/>
          </p:cNvSpPr>
          <p:nvPr>
            <p:ph type="title"/>
          </p:nvPr>
        </p:nvSpPr>
        <p:spPr/>
        <p:txBody>
          <a:bodyPr/>
          <a:lstStyle/>
          <a:p>
            <a:r>
              <a:rPr lang="en-US" dirty="0"/>
              <a:t>Mitigating DNS Threats</a:t>
            </a:r>
            <a:endParaRPr lang="en-KE" dirty="0"/>
          </a:p>
        </p:txBody>
      </p:sp>
      <p:sp>
        <p:nvSpPr>
          <p:cNvPr id="3" name="Content Placeholder 2">
            <a:extLst>
              <a:ext uri="{FF2B5EF4-FFF2-40B4-BE49-F238E27FC236}">
                <a16:creationId xmlns:a16="http://schemas.microsoft.com/office/drawing/2014/main" id="{B5CDEACD-C837-7CE4-0A8F-B1A71E99BE5D}"/>
              </a:ext>
            </a:extLst>
          </p:cNvPr>
          <p:cNvSpPr>
            <a:spLocks noGrp="1"/>
          </p:cNvSpPr>
          <p:nvPr>
            <p:ph idx="1"/>
          </p:nvPr>
        </p:nvSpPr>
        <p:spPr/>
        <p:txBody>
          <a:bodyPr/>
          <a:lstStyle/>
          <a:p>
            <a:r>
              <a:rPr lang="en-US" b="1" dirty="0"/>
              <a:t>DNSSEC (DNS Security Extensions): </a:t>
            </a:r>
            <a:r>
              <a:rPr lang="en-US" dirty="0"/>
              <a:t>A suite of extensions that cryptographically signs DNS records to ensure their authenticity. This prevents DNS cache poisoning.</a:t>
            </a:r>
          </a:p>
          <a:p>
            <a:r>
              <a:rPr lang="en-US" b="1" dirty="0"/>
              <a:t>DNS Filtering</a:t>
            </a:r>
            <a:r>
              <a:rPr lang="en-US" dirty="0"/>
              <a:t>: Using a secure DNS service that blocks access to known malicious domains.</a:t>
            </a:r>
            <a:endParaRPr lang="en-KE" dirty="0"/>
          </a:p>
        </p:txBody>
      </p:sp>
    </p:spTree>
    <p:extLst>
      <p:ext uri="{BB962C8B-B14F-4D97-AF65-F5344CB8AC3E}">
        <p14:creationId xmlns:p14="http://schemas.microsoft.com/office/powerpoint/2010/main" val="2470857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B64EE-5267-E66B-F46B-6F71E88F6F32}"/>
              </a:ext>
            </a:extLst>
          </p:cNvPr>
          <p:cNvSpPr>
            <a:spLocks noGrp="1"/>
          </p:cNvSpPr>
          <p:nvPr>
            <p:ph type="title"/>
          </p:nvPr>
        </p:nvSpPr>
        <p:spPr/>
        <p:txBody>
          <a:bodyPr/>
          <a:lstStyle/>
          <a:p>
            <a:r>
              <a:rPr lang="en-US" dirty="0"/>
              <a:t>Putting It All Together: IP-Based Network Security Controls</a:t>
            </a:r>
            <a:endParaRPr lang="en-KE" dirty="0"/>
          </a:p>
        </p:txBody>
      </p:sp>
      <p:sp>
        <p:nvSpPr>
          <p:cNvPr id="3" name="Text Placeholder 2">
            <a:extLst>
              <a:ext uri="{FF2B5EF4-FFF2-40B4-BE49-F238E27FC236}">
                <a16:creationId xmlns:a16="http://schemas.microsoft.com/office/drawing/2014/main" id="{42EF91A4-DB15-2E66-1BCE-BB17EBCFBD39}"/>
              </a:ext>
            </a:extLst>
          </p:cNvPr>
          <p:cNvSpPr>
            <a:spLocks noGrp="1"/>
          </p:cNvSpPr>
          <p:nvPr>
            <p:ph type="body" idx="1"/>
          </p:nvPr>
        </p:nvSpPr>
        <p:spPr/>
        <p:txBody>
          <a:bodyPr/>
          <a:lstStyle/>
          <a:p>
            <a:endParaRPr lang="en-KE"/>
          </a:p>
        </p:txBody>
      </p:sp>
    </p:spTree>
    <p:extLst>
      <p:ext uri="{BB962C8B-B14F-4D97-AF65-F5344CB8AC3E}">
        <p14:creationId xmlns:p14="http://schemas.microsoft.com/office/powerpoint/2010/main" val="2518290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0EC21-C012-57FF-9DE2-BEA56CB00E7F}"/>
              </a:ext>
            </a:extLst>
          </p:cNvPr>
          <p:cNvSpPr>
            <a:spLocks noGrp="1"/>
          </p:cNvSpPr>
          <p:nvPr>
            <p:ph type="title"/>
          </p:nvPr>
        </p:nvSpPr>
        <p:spPr/>
        <p:txBody>
          <a:bodyPr/>
          <a:lstStyle/>
          <a:p>
            <a:r>
              <a:rPr lang="en-US" dirty="0"/>
              <a:t>Access Control Lists (ACLs)</a:t>
            </a:r>
            <a:endParaRPr lang="en-KE" dirty="0"/>
          </a:p>
        </p:txBody>
      </p:sp>
      <p:sp>
        <p:nvSpPr>
          <p:cNvPr id="3" name="Content Placeholder 2">
            <a:extLst>
              <a:ext uri="{FF2B5EF4-FFF2-40B4-BE49-F238E27FC236}">
                <a16:creationId xmlns:a16="http://schemas.microsoft.com/office/drawing/2014/main" id="{8954ACFE-95A0-0B0D-2DEB-7239DF5D1ED8}"/>
              </a:ext>
            </a:extLst>
          </p:cNvPr>
          <p:cNvSpPr>
            <a:spLocks noGrp="1"/>
          </p:cNvSpPr>
          <p:nvPr>
            <p:ph idx="1"/>
          </p:nvPr>
        </p:nvSpPr>
        <p:spPr/>
        <p:txBody>
          <a:bodyPr/>
          <a:lstStyle/>
          <a:p>
            <a:r>
              <a:rPr lang="en-US" dirty="0"/>
              <a:t>Function: ACLs are used on routers and firewalls to filter traffic based on rules. These rules are primarily based on source and destination IP addresses, but can also include ports and protocols.</a:t>
            </a:r>
          </a:p>
          <a:p>
            <a:r>
              <a:rPr lang="en-US" dirty="0"/>
              <a:t>Best Practice: The principle of least privilege—deny all traffic by default and only permit what is absolutely necessary.</a:t>
            </a:r>
            <a:endParaRPr lang="en-KE" dirty="0"/>
          </a:p>
        </p:txBody>
      </p:sp>
    </p:spTree>
    <p:extLst>
      <p:ext uri="{BB962C8B-B14F-4D97-AF65-F5344CB8AC3E}">
        <p14:creationId xmlns:p14="http://schemas.microsoft.com/office/powerpoint/2010/main" val="2637780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BEA33-EBAF-7BC8-3099-030781A8F5CA}"/>
              </a:ext>
            </a:extLst>
          </p:cNvPr>
          <p:cNvSpPr>
            <a:spLocks noGrp="1"/>
          </p:cNvSpPr>
          <p:nvPr>
            <p:ph type="title"/>
          </p:nvPr>
        </p:nvSpPr>
        <p:spPr/>
        <p:txBody>
          <a:bodyPr/>
          <a:lstStyle/>
          <a:p>
            <a:r>
              <a:rPr lang="en-US" b="1" dirty="0"/>
              <a:t>Introduction to IP Addresses</a:t>
            </a:r>
            <a:endParaRPr lang="en-KE" dirty="0"/>
          </a:p>
        </p:txBody>
      </p:sp>
      <p:sp>
        <p:nvSpPr>
          <p:cNvPr id="3" name="Content Placeholder 2">
            <a:extLst>
              <a:ext uri="{FF2B5EF4-FFF2-40B4-BE49-F238E27FC236}">
                <a16:creationId xmlns:a16="http://schemas.microsoft.com/office/drawing/2014/main" id="{54D43D42-089D-1FC6-3F86-F80B09203B5F}"/>
              </a:ext>
            </a:extLst>
          </p:cNvPr>
          <p:cNvSpPr>
            <a:spLocks noGrp="1"/>
          </p:cNvSpPr>
          <p:nvPr>
            <p:ph idx="1"/>
          </p:nvPr>
        </p:nvSpPr>
        <p:spPr/>
        <p:txBody>
          <a:bodyPr/>
          <a:lstStyle/>
          <a:p>
            <a:r>
              <a:rPr lang="en-US" dirty="0"/>
              <a:t>What are they? </a:t>
            </a:r>
          </a:p>
          <a:p>
            <a:r>
              <a:rPr lang="en-US" dirty="0"/>
              <a:t>Why are they important? </a:t>
            </a:r>
            <a:endParaRPr lang="en-KE" dirty="0"/>
          </a:p>
        </p:txBody>
      </p:sp>
    </p:spTree>
    <p:extLst>
      <p:ext uri="{BB962C8B-B14F-4D97-AF65-F5344CB8AC3E}">
        <p14:creationId xmlns:p14="http://schemas.microsoft.com/office/powerpoint/2010/main" val="21795279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035B-D0E5-4390-3961-540853D9CD6E}"/>
              </a:ext>
            </a:extLst>
          </p:cNvPr>
          <p:cNvSpPr>
            <a:spLocks noGrp="1"/>
          </p:cNvSpPr>
          <p:nvPr>
            <p:ph type="title"/>
          </p:nvPr>
        </p:nvSpPr>
        <p:spPr/>
        <p:txBody>
          <a:bodyPr/>
          <a:lstStyle/>
          <a:p>
            <a:r>
              <a:rPr lang="en-US" dirty="0"/>
              <a:t>Firewall Rules</a:t>
            </a:r>
            <a:endParaRPr lang="en-KE" dirty="0"/>
          </a:p>
        </p:txBody>
      </p:sp>
      <p:sp>
        <p:nvSpPr>
          <p:cNvPr id="3" name="Content Placeholder 2">
            <a:extLst>
              <a:ext uri="{FF2B5EF4-FFF2-40B4-BE49-F238E27FC236}">
                <a16:creationId xmlns:a16="http://schemas.microsoft.com/office/drawing/2014/main" id="{1C4E339F-D706-6880-3225-8853F30C1944}"/>
              </a:ext>
            </a:extLst>
          </p:cNvPr>
          <p:cNvSpPr>
            <a:spLocks noGrp="1"/>
          </p:cNvSpPr>
          <p:nvPr>
            <p:ph idx="1"/>
          </p:nvPr>
        </p:nvSpPr>
        <p:spPr/>
        <p:txBody>
          <a:bodyPr/>
          <a:lstStyle/>
          <a:p>
            <a:r>
              <a:rPr lang="en-US" dirty="0"/>
              <a:t>Definition: A set of rules that governs a firewall's behavior. It is the core of network perimeter security.</a:t>
            </a:r>
          </a:p>
          <a:p>
            <a:r>
              <a:rPr lang="en-US" dirty="0"/>
              <a:t>Implementation: Demonstrate how to create a rule to block a specific IP address or an entire subnet from accessing a server.</a:t>
            </a:r>
            <a:endParaRPr lang="en-KE" dirty="0"/>
          </a:p>
        </p:txBody>
      </p:sp>
    </p:spTree>
    <p:extLst>
      <p:ext uri="{BB962C8B-B14F-4D97-AF65-F5344CB8AC3E}">
        <p14:creationId xmlns:p14="http://schemas.microsoft.com/office/powerpoint/2010/main" val="125610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BF981-CA7E-94BC-D9ED-1D389263371F}"/>
              </a:ext>
            </a:extLst>
          </p:cNvPr>
          <p:cNvSpPr>
            <a:spLocks noGrp="1"/>
          </p:cNvSpPr>
          <p:nvPr>
            <p:ph type="title"/>
          </p:nvPr>
        </p:nvSpPr>
        <p:spPr/>
        <p:txBody>
          <a:bodyPr/>
          <a:lstStyle/>
          <a:p>
            <a:r>
              <a:rPr lang="en-US" dirty="0"/>
              <a:t>VPNs</a:t>
            </a:r>
            <a:endParaRPr lang="en-KE" dirty="0"/>
          </a:p>
        </p:txBody>
      </p:sp>
      <p:sp>
        <p:nvSpPr>
          <p:cNvPr id="3" name="Content Placeholder 2">
            <a:extLst>
              <a:ext uri="{FF2B5EF4-FFF2-40B4-BE49-F238E27FC236}">
                <a16:creationId xmlns:a16="http://schemas.microsoft.com/office/drawing/2014/main" id="{1E064A2F-29B3-EFDD-F805-656B200B1282}"/>
              </a:ext>
            </a:extLst>
          </p:cNvPr>
          <p:cNvSpPr>
            <a:spLocks noGrp="1"/>
          </p:cNvSpPr>
          <p:nvPr>
            <p:ph idx="1"/>
          </p:nvPr>
        </p:nvSpPr>
        <p:spPr/>
        <p:txBody>
          <a:bodyPr/>
          <a:lstStyle/>
          <a:p>
            <a:r>
              <a:rPr lang="en-US" b="1" dirty="0"/>
              <a:t>Purpose</a:t>
            </a:r>
            <a:r>
              <a:rPr lang="en-US" dirty="0"/>
              <a:t>: To create a secure, encrypted tunnel between two endpoints (e.g., a remote user and the university network).</a:t>
            </a:r>
          </a:p>
          <a:p>
            <a:r>
              <a:rPr lang="en-US" b="1" dirty="0"/>
              <a:t>How it works</a:t>
            </a:r>
            <a:r>
              <a:rPr lang="en-US" dirty="0"/>
              <a:t>: All data is encapsulated and encrypted, protecting it from eavesdropping, even if it traverses a public network.</a:t>
            </a:r>
            <a:endParaRPr lang="en-KE" dirty="0"/>
          </a:p>
        </p:txBody>
      </p:sp>
    </p:spTree>
    <p:extLst>
      <p:ext uri="{BB962C8B-B14F-4D97-AF65-F5344CB8AC3E}">
        <p14:creationId xmlns:p14="http://schemas.microsoft.com/office/powerpoint/2010/main" val="11157599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8FCE0-014A-28F4-AADA-0033A0E1F6B4}"/>
              </a:ext>
            </a:extLst>
          </p:cNvPr>
          <p:cNvSpPr>
            <a:spLocks noGrp="1"/>
          </p:cNvSpPr>
          <p:nvPr>
            <p:ph type="title"/>
          </p:nvPr>
        </p:nvSpPr>
        <p:spPr/>
        <p:txBody>
          <a:bodyPr/>
          <a:lstStyle/>
          <a:p>
            <a:r>
              <a:rPr lang="en-US" dirty="0"/>
              <a:t>Network Logging and Monitoring</a:t>
            </a:r>
            <a:endParaRPr lang="en-KE" dirty="0"/>
          </a:p>
        </p:txBody>
      </p:sp>
      <p:sp>
        <p:nvSpPr>
          <p:cNvPr id="3" name="Content Placeholder 2">
            <a:extLst>
              <a:ext uri="{FF2B5EF4-FFF2-40B4-BE49-F238E27FC236}">
                <a16:creationId xmlns:a16="http://schemas.microsoft.com/office/drawing/2014/main" id="{39C7E45C-E227-1B08-6BBE-23D01DBE7E9F}"/>
              </a:ext>
            </a:extLst>
          </p:cNvPr>
          <p:cNvSpPr>
            <a:spLocks noGrp="1"/>
          </p:cNvSpPr>
          <p:nvPr>
            <p:ph idx="1"/>
          </p:nvPr>
        </p:nvSpPr>
        <p:spPr/>
        <p:txBody>
          <a:bodyPr/>
          <a:lstStyle/>
          <a:p>
            <a:r>
              <a:rPr lang="en-US" dirty="0"/>
              <a:t>The "Eyes" on the Network: Network devices should be configured to log IP-based events, such as failed connection attempts, traffic from suspicious IPs, and changes to routing tables.</a:t>
            </a:r>
          </a:p>
          <a:p>
            <a:r>
              <a:rPr lang="en-US" dirty="0"/>
              <a:t>Importance: These logs are essential for proactive threat detection and for incident response.</a:t>
            </a:r>
            <a:endParaRPr lang="en-KE" dirty="0"/>
          </a:p>
        </p:txBody>
      </p:sp>
    </p:spTree>
    <p:extLst>
      <p:ext uri="{BB962C8B-B14F-4D97-AF65-F5344CB8AC3E}">
        <p14:creationId xmlns:p14="http://schemas.microsoft.com/office/powerpoint/2010/main" val="1476268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C22D3-96D4-4930-BF01-B15828755328}"/>
              </a:ext>
            </a:extLst>
          </p:cNvPr>
          <p:cNvSpPr>
            <a:spLocks noGrp="1"/>
          </p:cNvSpPr>
          <p:nvPr>
            <p:ph type="title"/>
          </p:nvPr>
        </p:nvSpPr>
        <p:spPr/>
        <p:txBody>
          <a:bodyPr/>
          <a:lstStyle/>
          <a:p>
            <a:r>
              <a:rPr lang="en-US" dirty="0"/>
              <a:t>Hands-on Lab</a:t>
            </a:r>
            <a:endParaRPr lang="en-KE" dirty="0"/>
          </a:p>
        </p:txBody>
      </p:sp>
      <p:sp>
        <p:nvSpPr>
          <p:cNvPr id="3" name="Content Placeholder 2">
            <a:extLst>
              <a:ext uri="{FF2B5EF4-FFF2-40B4-BE49-F238E27FC236}">
                <a16:creationId xmlns:a16="http://schemas.microsoft.com/office/drawing/2014/main" id="{9D43BC0D-AC66-0BFF-D6CD-AAD0B3D1A0AB}"/>
              </a:ext>
            </a:extLst>
          </p:cNvPr>
          <p:cNvSpPr>
            <a:spLocks noGrp="1"/>
          </p:cNvSpPr>
          <p:nvPr>
            <p:ph idx="1"/>
          </p:nvPr>
        </p:nvSpPr>
        <p:spPr/>
        <p:txBody>
          <a:bodyPr/>
          <a:lstStyle/>
          <a:p>
            <a:r>
              <a:rPr lang="en-US" dirty="0"/>
              <a:t>A final, comprehensive lab exercise where participants simulate a university network with different subnets and a router/firewall. They must apply ACLs and firewall rules to segment the network and secure a sensitive server.</a:t>
            </a:r>
            <a:endParaRPr lang="en-KE" dirty="0"/>
          </a:p>
        </p:txBody>
      </p:sp>
    </p:spTree>
    <p:extLst>
      <p:ext uri="{BB962C8B-B14F-4D97-AF65-F5344CB8AC3E}">
        <p14:creationId xmlns:p14="http://schemas.microsoft.com/office/powerpoint/2010/main" val="3004941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ADD81-1CB1-1078-651E-697AF1EBF4BC}"/>
              </a:ext>
            </a:extLst>
          </p:cNvPr>
          <p:cNvSpPr>
            <a:spLocks noGrp="1"/>
          </p:cNvSpPr>
          <p:nvPr>
            <p:ph type="title"/>
          </p:nvPr>
        </p:nvSpPr>
        <p:spPr/>
        <p:txBody>
          <a:bodyPr/>
          <a:lstStyle/>
          <a:p>
            <a:r>
              <a:rPr lang="en-US" dirty="0"/>
              <a:t>The Role of IP Addressing in Network Security</a:t>
            </a:r>
            <a:endParaRPr lang="en-KE" dirty="0"/>
          </a:p>
        </p:txBody>
      </p:sp>
      <p:sp>
        <p:nvSpPr>
          <p:cNvPr id="3" name="Content Placeholder 2">
            <a:extLst>
              <a:ext uri="{FF2B5EF4-FFF2-40B4-BE49-F238E27FC236}">
                <a16:creationId xmlns:a16="http://schemas.microsoft.com/office/drawing/2014/main" id="{39DC9CBC-4E5F-A686-BEE5-ABB0EAC279D7}"/>
              </a:ext>
            </a:extLst>
          </p:cNvPr>
          <p:cNvSpPr>
            <a:spLocks noGrp="1"/>
          </p:cNvSpPr>
          <p:nvPr>
            <p:ph idx="1"/>
          </p:nvPr>
        </p:nvSpPr>
        <p:spPr/>
        <p:txBody>
          <a:bodyPr/>
          <a:lstStyle/>
          <a:p>
            <a:r>
              <a:rPr lang="en-US" dirty="0"/>
              <a:t>A Primary Identifier </a:t>
            </a:r>
          </a:p>
          <a:p>
            <a:r>
              <a:rPr lang="en-US" dirty="0"/>
              <a:t>Logging and forensics</a:t>
            </a:r>
          </a:p>
          <a:p>
            <a:r>
              <a:rPr lang="en-US" dirty="0"/>
              <a:t>Access Control Lists (ACLs)</a:t>
            </a:r>
            <a:endParaRPr lang="en-KE" dirty="0"/>
          </a:p>
        </p:txBody>
      </p:sp>
    </p:spTree>
    <p:extLst>
      <p:ext uri="{BB962C8B-B14F-4D97-AF65-F5344CB8AC3E}">
        <p14:creationId xmlns:p14="http://schemas.microsoft.com/office/powerpoint/2010/main" val="340004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DF762-C2CE-FBB2-93E4-604F1D2A1065}"/>
              </a:ext>
            </a:extLst>
          </p:cNvPr>
          <p:cNvSpPr>
            <a:spLocks noGrp="1"/>
          </p:cNvSpPr>
          <p:nvPr>
            <p:ph type="title"/>
          </p:nvPr>
        </p:nvSpPr>
        <p:spPr/>
        <p:txBody>
          <a:bodyPr/>
          <a:lstStyle/>
          <a:p>
            <a:r>
              <a:rPr lang="en-US" dirty="0"/>
              <a:t>IPv4 vs. IPv6</a:t>
            </a:r>
            <a:endParaRPr lang="en-KE" dirty="0"/>
          </a:p>
        </p:txBody>
      </p:sp>
      <p:sp>
        <p:nvSpPr>
          <p:cNvPr id="3" name="Content Placeholder 2">
            <a:extLst>
              <a:ext uri="{FF2B5EF4-FFF2-40B4-BE49-F238E27FC236}">
                <a16:creationId xmlns:a16="http://schemas.microsoft.com/office/drawing/2014/main" id="{5693634A-DE32-900F-6010-EF21465597F5}"/>
              </a:ext>
            </a:extLst>
          </p:cNvPr>
          <p:cNvSpPr>
            <a:spLocks noGrp="1"/>
          </p:cNvSpPr>
          <p:nvPr>
            <p:ph idx="1"/>
          </p:nvPr>
        </p:nvSpPr>
        <p:spPr/>
        <p:txBody>
          <a:bodyPr vert="horz" lIns="91440" tIns="45720" rIns="91440" bIns="45720" rtlCol="0" anchor="t">
            <a:normAutofit/>
          </a:bodyPr>
          <a:lstStyle/>
          <a:p>
            <a:r>
              <a:rPr lang="en-US" b="1" dirty="0"/>
              <a:t>IPv4:</a:t>
            </a:r>
            <a:r>
              <a:rPr lang="en-US" dirty="0"/>
              <a:t> The current standard, using 32-bit addresses (e.g., 192.0.2.1).</a:t>
            </a:r>
            <a:endParaRPr lang="en-US" dirty="0">
              <a:ea typeface="Calibri"/>
              <a:cs typeface="Calibri"/>
            </a:endParaRPr>
          </a:p>
          <a:p>
            <a:r>
              <a:rPr lang="en-US" b="1" dirty="0"/>
              <a:t>IPv6:</a:t>
            </a:r>
            <a:r>
              <a:rPr lang="en-US" dirty="0"/>
              <a:t> The next-generation protocol, using 128-bit addresses (e.g., 2001:0db8:85a3:0000:0000:8a2e:0370:7334).</a:t>
            </a:r>
          </a:p>
          <a:p>
            <a:r>
              <a:rPr lang="en-US" b="1" dirty="0"/>
              <a:t>Key Differences:</a:t>
            </a:r>
            <a:r>
              <a:rPr lang="en-US" dirty="0"/>
              <a:t> The most significant difference is the address space. IPv4 is running out of addresses, while IPv6 provides a virtually unlimited supply. IPv6 also has a simpler header format and built-in security features like IPSec.</a:t>
            </a:r>
          </a:p>
          <a:p>
            <a:r>
              <a:rPr lang="en-US" dirty="0"/>
              <a:t>Visual Aid</a:t>
            </a:r>
            <a:endParaRPr lang="en-KE" dirty="0"/>
          </a:p>
        </p:txBody>
      </p:sp>
    </p:spTree>
    <p:extLst>
      <p:ext uri="{BB962C8B-B14F-4D97-AF65-F5344CB8AC3E}">
        <p14:creationId xmlns:p14="http://schemas.microsoft.com/office/powerpoint/2010/main" val="2011666137"/>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689AD-3E6B-5EEB-3230-7795672BC37B}"/>
              </a:ext>
            </a:extLst>
          </p:cNvPr>
          <p:cNvSpPr>
            <a:spLocks noGrp="1"/>
          </p:cNvSpPr>
          <p:nvPr>
            <p:ph type="title"/>
          </p:nvPr>
        </p:nvSpPr>
        <p:spPr/>
        <p:txBody>
          <a:bodyPr/>
          <a:lstStyle/>
          <a:p>
            <a:r>
              <a:rPr lang="en-US" dirty="0"/>
              <a:t>IPv4 Classes</a:t>
            </a:r>
            <a:endParaRPr lang="en-KE" dirty="0"/>
          </a:p>
        </p:txBody>
      </p:sp>
      <p:sp>
        <p:nvSpPr>
          <p:cNvPr id="3" name="Content Placeholder 2">
            <a:extLst>
              <a:ext uri="{FF2B5EF4-FFF2-40B4-BE49-F238E27FC236}">
                <a16:creationId xmlns:a16="http://schemas.microsoft.com/office/drawing/2014/main" id="{77BA9E35-FADB-7969-6764-D407D3EDDE62}"/>
              </a:ext>
            </a:extLst>
          </p:cNvPr>
          <p:cNvSpPr>
            <a:spLocks noGrp="1"/>
          </p:cNvSpPr>
          <p:nvPr>
            <p:ph idx="1"/>
          </p:nvPr>
        </p:nvSpPr>
        <p:spPr/>
        <p:txBody>
          <a:bodyPr/>
          <a:lstStyle/>
          <a:p>
            <a:endParaRPr lang="en-KE"/>
          </a:p>
        </p:txBody>
      </p:sp>
    </p:spTree>
    <p:extLst>
      <p:ext uri="{BB962C8B-B14F-4D97-AF65-F5344CB8AC3E}">
        <p14:creationId xmlns:p14="http://schemas.microsoft.com/office/powerpoint/2010/main" val="3072317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0B87A-61B9-F714-4AD0-08F1E33FF45D}"/>
              </a:ext>
            </a:extLst>
          </p:cNvPr>
          <p:cNvSpPr>
            <a:spLocks noGrp="1"/>
          </p:cNvSpPr>
          <p:nvPr>
            <p:ph type="title"/>
          </p:nvPr>
        </p:nvSpPr>
        <p:spPr/>
        <p:txBody>
          <a:bodyPr/>
          <a:lstStyle/>
          <a:p>
            <a:r>
              <a:rPr lang="en-US" dirty="0"/>
              <a:t>Public vs. Private IP Addresses</a:t>
            </a:r>
            <a:endParaRPr lang="en-KE" dirty="0"/>
          </a:p>
        </p:txBody>
      </p:sp>
      <p:sp>
        <p:nvSpPr>
          <p:cNvPr id="3" name="Content Placeholder 2">
            <a:extLst>
              <a:ext uri="{FF2B5EF4-FFF2-40B4-BE49-F238E27FC236}">
                <a16:creationId xmlns:a16="http://schemas.microsoft.com/office/drawing/2014/main" id="{0B7F865C-8B3C-1C65-1F00-C8AE1B0ED7D2}"/>
              </a:ext>
            </a:extLst>
          </p:cNvPr>
          <p:cNvSpPr>
            <a:spLocks noGrp="1"/>
          </p:cNvSpPr>
          <p:nvPr>
            <p:ph idx="1"/>
          </p:nvPr>
        </p:nvSpPr>
        <p:spPr/>
        <p:txBody>
          <a:bodyPr/>
          <a:lstStyle/>
          <a:p>
            <a:r>
              <a:rPr lang="en-US" b="1" dirty="0"/>
              <a:t>Private Addresses</a:t>
            </a:r>
            <a:r>
              <a:rPr lang="en-US" dirty="0"/>
              <a:t>: Used within a private network (like a university campus LAN). These are non-routable on the public internet. Examples include 10.0.0.0/8, 172.16.0.0/12, and 192.168.0.0/16.</a:t>
            </a:r>
          </a:p>
          <a:p>
            <a:r>
              <a:rPr lang="en-US" b="1" dirty="0"/>
              <a:t>Public Addresses</a:t>
            </a:r>
            <a:r>
              <a:rPr lang="en-US" dirty="0"/>
              <a:t>: Unique, globally routable addresses assigned to devices that communicate directly on the internet (e.g., a university’s public web server).</a:t>
            </a:r>
            <a:endParaRPr lang="en-KE" dirty="0"/>
          </a:p>
        </p:txBody>
      </p:sp>
    </p:spTree>
    <p:extLst>
      <p:ext uri="{BB962C8B-B14F-4D97-AF65-F5344CB8AC3E}">
        <p14:creationId xmlns:p14="http://schemas.microsoft.com/office/powerpoint/2010/main" val="3852154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2F84-E86B-5592-508B-FADE4DDF247D}"/>
              </a:ext>
            </a:extLst>
          </p:cNvPr>
          <p:cNvSpPr>
            <a:spLocks noGrp="1"/>
          </p:cNvSpPr>
          <p:nvPr>
            <p:ph type="title"/>
          </p:nvPr>
        </p:nvSpPr>
        <p:spPr/>
        <p:txBody>
          <a:bodyPr/>
          <a:lstStyle/>
          <a:p>
            <a:r>
              <a:rPr lang="en-US" dirty="0"/>
              <a:t>NAT (Network Address Translation)</a:t>
            </a:r>
            <a:endParaRPr lang="en-KE" dirty="0"/>
          </a:p>
        </p:txBody>
      </p:sp>
      <p:sp>
        <p:nvSpPr>
          <p:cNvPr id="3" name="Content Placeholder 2">
            <a:extLst>
              <a:ext uri="{FF2B5EF4-FFF2-40B4-BE49-F238E27FC236}">
                <a16:creationId xmlns:a16="http://schemas.microsoft.com/office/drawing/2014/main" id="{70E060BB-446E-C44B-5178-78EA2FA20B08}"/>
              </a:ext>
            </a:extLst>
          </p:cNvPr>
          <p:cNvSpPr>
            <a:spLocks noGrp="1"/>
          </p:cNvSpPr>
          <p:nvPr>
            <p:ph idx="1"/>
          </p:nvPr>
        </p:nvSpPr>
        <p:spPr/>
        <p:txBody>
          <a:bodyPr/>
          <a:lstStyle/>
          <a:p>
            <a:r>
              <a:rPr lang="en-US" dirty="0"/>
              <a:t>Discussion</a:t>
            </a:r>
          </a:p>
          <a:p>
            <a:pPr lvl="1"/>
            <a:r>
              <a:rPr lang="en-US" dirty="0"/>
              <a:t>What is NAT?</a:t>
            </a:r>
          </a:p>
          <a:p>
            <a:pPr lvl="1"/>
            <a:r>
              <a:rPr lang="en-US" dirty="0"/>
              <a:t>Why is NAT important?</a:t>
            </a:r>
            <a:endParaRPr lang="en-KE" dirty="0"/>
          </a:p>
        </p:txBody>
      </p:sp>
    </p:spTree>
    <p:extLst>
      <p:ext uri="{BB962C8B-B14F-4D97-AF65-F5344CB8AC3E}">
        <p14:creationId xmlns:p14="http://schemas.microsoft.com/office/powerpoint/2010/main" val="2485350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CEC6F-2AAE-A254-D450-86E0BDBBB835}"/>
              </a:ext>
            </a:extLst>
          </p:cNvPr>
          <p:cNvSpPr>
            <a:spLocks noGrp="1"/>
          </p:cNvSpPr>
          <p:nvPr>
            <p:ph type="title"/>
          </p:nvPr>
        </p:nvSpPr>
        <p:spPr/>
        <p:txBody>
          <a:bodyPr/>
          <a:lstStyle/>
          <a:p>
            <a:r>
              <a:rPr lang="en-US" dirty="0"/>
              <a:t>IPv4 Address Format	</a:t>
            </a:r>
            <a:endParaRPr lang="en-KE" dirty="0"/>
          </a:p>
        </p:txBody>
      </p:sp>
      <p:sp>
        <p:nvSpPr>
          <p:cNvPr id="3" name="Content Placeholder 2">
            <a:extLst>
              <a:ext uri="{FF2B5EF4-FFF2-40B4-BE49-F238E27FC236}">
                <a16:creationId xmlns:a16="http://schemas.microsoft.com/office/drawing/2014/main" id="{BC5FD4B6-17CE-07B0-7533-FDD4FDEBEF74}"/>
              </a:ext>
            </a:extLst>
          </p:cNvPr>
          <p:cNvSpPr>
            <a:spLocks noGrp="1"/>
          </p:cNvSpPr>
          <p:nvPr>
            <p:ph idx="1"/>
          </p:nvPr>
        </p:nvSpPr>
        <p:spPr/>
        <p:txBody>
          <a:bodyPr/>
          <a:lstStyle/>
          <a:p>
            <a:r>
              <a:rPr lang="en-US" b="1" dirty="0"/>
              <a:t>The foundation of IP</a:t>
            </a:r>
            <a:r>
              <a:rPr lang="en-US" dirty="0"/>
              <a:t>: IP addresses are 32-bit binary numbers. Understanding this conversion is key to understanding subnetting.</a:t>
            </a:r>
          </a:p>
          <a:p>
            <a:r>
              <a:rPr lang="en-US" b="1" dirty="0"/>
              <a:t>Exercise</a:t>
            </a:r>
            <a:r>
              <a:rPr lang="en-US" dirty="0"/>
              <a:t>: A quick, interactive exercise on converting a few binary numbers to decimal and vice versa.</a:t>
            </a:r>
            <a:endParaRPr lang="en-KE" dirty="0"/>
          </a:p>
        </p:txBody>
      </p:sp>
    </p:spTree>
    <p:extLst>
      <p:ext uri="{BB962C8B-B14F-4D97-AF65-F5344CB8AC3E}">
        <p14:creationId xmlns:p14="http://schemas.microsoft.com/office/powerpoint/2010/main" val="30918160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3206</TotalTime>
  <Words>1809</Words>
  <Application>Microsoft Office PowerPoint</Application>
  <PresentationFormat>Widescreen</PresentationFormat>
  <Paragraphs>102</Paragraphs>
  <Slides>33</Slides>
  <Notes>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Track 2: Module 1: Introduction to IP Addressing and Routing   </vt:lpstr>
      <vt:lpstr>Fundamentals of IP Addressing</vt:lpstr>
      <vt:lpstr>Introduction to IP Addresses</vt:lpstr>
      <vt:lpstr>The Role of IP Addressing in Network Security</vt:lpstr>
      <vt:lpstr>IPv4 vs. IPv6</vt:lpstr>
      <vt:lpstr>IPv4 Classes</vt:lpstr>
      <vt:lpstr>Public vs. Private IP Addresses</vt:lpstr>
      <vt:lpstr>NAT (Network Address Translation)</vt:lpstr>
      <vt:lpstr>IPv4 Address Format </vt:lpstr>
      <vt:lpstr>IPv4 Addressing, Subnetting, and Network Segmentation</vt:lpstr>
      <vt:lpstr>Subnet Masks and CIDR</vt:lpstr>
      <vt:lpstr>The Security Power of Subnetting</vt:lpstr>
      <vt:lpstr>Hands-on Lab: Subnetting Exercise</vt:lpstr>
      <vt:lpstr>Introduction to Routing and Routing Security</vt:lpstr>
      <vt:lpstr>What is a Router?</vt:lpstr>
      <vt:lpstr>Routing Tables and the Default Gateway</vt:lpstr>
      <vt:lpstr>Static vs. Dynamic Routing</vt:lpstr>
      <vt:lpstr>Routing Vulnerabilities &amp; Case Study</vt:lpstr>
      <vt:lpstr>IPv6 Security: Deployment and Protection</vt:lpstr>
      <vt:lpstr>IPv6 Address Structure</vt:lpstr>
      <vt:lpstr>IPv6 Security Challenges</vt:lpstr>
      <vt:lpstr>Transition Mechanisms and their Security Risks</vt:lpstr>
      <vt:lpstr>Hands-on Lab: IPv6 Firewall Rules</vt:lpstr>
      <vt:lpstr>IP Addressing, Routing, and DNS Security</vt:lpstr>
      <vt:lpstr>How DNS Works with IP Addressing</vt:lpstr>
      <vt:lpstr>Threats to the DNS Service &amp; Case Study</vt:lpstr>
      <vt:lpstr>Mitigating DNS Threats</vt:lpstr>
      <vt:lpstr>Putting It All Together: IP-Based Network Security Controls</vt:lpstr>
      <vt:lpstr>Access Control Lists (ACLs)</vt:lpstr>
      <vt:lpstr>Firewall Rules</vt:lpstr>
      <vt:lpstr>VPNs</vt:lpstr>
      <vt:lpstr>Network Logging and Monitoring</vt:lpstr>
      <vt:lpstr>Hands-on Lab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Kelvin Kariuki</dc:creator>
  <cp:lastModifiedBy>Kelvin Kariuki</cp:lastModifiedBy>
  <cp:revision>35</cp:revision>
  <dcterms:created xsi:type="dcterms:W3CDTF">2025-08-08T14:50:28Z</dcterms:created>
  <dcterms:modified xsi:type="dcterms:W3CDTF">2025-11-03T01:38:57Z</dcterms:modified>
</cp:coreProperties>
</file>